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76" r:id="rId5"/>
    <p:sldId id="289" r:id="rId6"/>
    <p:sldId id="282" r:id="rId7"/>
    <p:sldId id="258" r:id="rId8"/>
    <p:sldId id="269" r:id="rId9"/>
    <p:sldId id="259" r:id="rId10"/>
    <p:sldId id="265" r:id="rId11"/>
    <p:sldId id="267" r:id="rId12"/>
    <p:sldId id="296" r:id="rId13"/>
    <p:sldId id="266" r:id="rId14"/>
    <p:sldId id="268" r:id="rId15"/>
    <p:sldId id="270" r:id="rId16"/>
    <p:sldId id="293" r:id="rId17"/>
    <p:sldId id="299" r:id="rId18"/>
    <p:sldId id="297" r:id="rId19"/>
    <p:sldId id="292" r:id="rId20"/>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de Graaff" initials="AdG" lastIdx="5" clrIdx="0"/>
  <p:cmAuthor id="2" name="Leonie Soemers" initials="LS" lastIdx="4" clrIdx="1">
    <p:extLst>
      <p:ext uri="{19B8F6BF-5375-455C-9EA6-DF929625EA0E}">
        <p15:presenceInfo xmlns:p15="http://schemas.microsoft.com/office/powerpoint/2012/main" userId="Leonie Soemer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0578"/>
    <a:srgbClr val="F29E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B152C-6967-4EB0-B403-A05C5EE5108C}" v="27" dt="2022-12-12T12:33:21.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7"/>
    <p:restoredTop sz="94657"/>
  </p:normalViewPr>
  <p:slideViewPr>
    <p:cSldViewPr snapToGrid="0">
      <p:cViewPr varScale="1">
        <p:scale>
          <a:sx n="79" d="100"/>
          <a:sy n="79" d="100"/>
        </p:scale>
        <p:origin x="6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jam  Heinsbroek" userId="63faff3c-b9b1-4ac4-a66b-55028a3c2089" providerId="ADAL" clId="{D70B152C-6967-4EB0-B403-A05C5EE5108C}"/>
    <pc:docChg chg="custSel delSld modSld">
      <pc:chgData name="Mirjam  Heinsbroek" userId="63faff3c-b9b1-4ac4-a66b-55028a3c2089" providerId="ADAL" clId="{D70B152C-6967-4EB0-B403-A05C5EE5108C}" dt="2022-12-12T12:37:36.106" v="510" actId="20577"/>
      <pc:docMkLst>
        <pc:docMk/>
      </pc:docMkLst>
      <pc:sldChg chg="addSp modSp mod">
        <pc:chgData name="Mirjam  Heinsbroek" userId="63faff3c-b9b1-4ac4-a66b-55028a3c2089" providerId="ADAL" clId="{D70B152C-6967-4EB0-B403-A05C5EE5108C}" dt="2022-12-12T12:31:50.163" v="475" actId="1076"/>
        <pc:sldMkLst>
          <pc:docMk/>
          <pc:sldMk cId="3537882762" sldId="265"/>
        </pc:sldMkLst>
        <pc:spChg chg="mod">
          <ac:chgData name="Mirjam  Heinsbroek" userId="63faff3c-b9b1-4ac4-a66b-55028a3c2089" providerId="ADAL" clId="{D70B152C-6967-4EB0-B403-A05C5EE5108C}" dt="2022-12-12T12:31:45.145" v="474" actId="20577"/>
          <ac:spMkLst>
            <pc:docMk/>
            <pc:sldMk cId="3537882762" sldId="265"/>
            <ac:spMk id="15" creationId="{2C3725CE-E037-4714-979F-C882054A07ED}"/>
          </ac:spMkLst>
        </pc:spChg>
        <pc:picChg chg="add mod">
          <ac:chgData name="Mirjam  Heinsbroek" userId="63faff3c-b9b1-4ac4-a66b-55028a3c2089" providerId="ADAL" clId="{D70B152C-6967-4EB0-B403-A05C5EE5108C}" dt="2022-12-12T12:31:50.163" v="475" actId="1076"/>
          <ac:picMkLst>
            <pc:docMk/>
            <pc:sldMk cId="3537882762" sldId="265"/>
            <ac:picMk id="2" creationId="{1A3ED154-FB83-7C5C-E7F4-AB5C930E5A1A}"/>
          </ac:picMkLst>
        </pc:picChg>
      </pc:sldChg>
      <pc:sldChg chg="modSp mod">
        <pc:chgData name="Mirjam  Heinsbroek" userId="63faff3c-b9b1-4ac4-a66b-55028a3c2089" providerId="ADAL" clId="{D70B152C-6967-4EB0-B403-A05C5EE5108C}" dt="2022-12-12T12:21:51.299" v="285" actId="313"/>
        <pc:sldMkLst>
          <pc:docMk/>
          <pc:sldMk cId="2080670496" sldId="267"/>
        </pc:sldMkLst>
        <pc:spChg chg="mod">
          <ac:chgData name="Mirjam  Heinsbroek" userId="63faff3c-b9b1-4ac4-a66b-55028a3c2089" providerId="ADAL" clId="{D70B152C-6967-4EB0-B403-A05C5EE5108C}" dt="2022-12-12T12:21:51.299" v="285" actId="313"/>
          <ac:spMkLst>
            <pc:docMk/>
            <pc:sldMk cId="2080670496" sldId="267"/>
            <ac:spMk id="15" creationId="{C18AB069-B0E9-4A05-9723-5052624F090E}"/>
          </ac:spMkLst>
        </pc:spChg>
      </pc:sldChg>
      <pc:sldChg chg="modSp mod">
        <pc:chgData name="Mirjam  Heinsbroek" userId="63faff3c-b9b1-4ac4-a66b-55028a3c2089" providerId="ADAL" clId="{D70B152C-6967-4EB0-B403-A05C5EE5108C}" dt="2022-12-12T12:29:01.200" v="405" actId="20577"/>
        <pc:sldMkLst>
          <pc:docMk/>
          <pc:sldMk cId="2570107027" sldId="269"/>
        </pc:sldMkLst>
        <pc:spChg chg="mod">
          <ac:chgData name="Mirjam  Heinsbroek" userId="63faff3c-b9b1-4ac4-a66b-55028a3c2089" providerId="ADAL" clId="{D70B152C-6967-4EB0-B403-A05C5EE5108C}" dt="2022-12-12T12:29:01.200" v="405" actId="20577"/>
          <ac:spMkLst>
            <pc:docMk/>
            <pc:sldMk cId="2570107027" sldId="269"/>
            <ac:spMk id="4" creationId="{3B5F5920-8606-754C-AA77-B642DC2FE802}"/>
          </ac:spMkLst>
        </pc:spChg>
        <pc:spChg chg="mod">
          <ac:chgData name="Mirjam  Heinsbroek" userId="63faff3c-b9b1-4ac4-a66b-55028a3c2089" providerId="ADAL" clId="{D70B152C-6967-4EB0-B403-A05C5EE5108C}" dt="2022-12-12T12:28:33.459" v="370" actId="20577"/>
          <ac:spMkLst>
            <pc:docMk/>
            <pc:sldMk cId="2570107027" sldId="269"/>
            <ac:spMk id="14" creationId="{80D4CDE9-A95B-448E-9BA3-0446A3738610}"/>
          </ac:spMkLst>
        </pc:spChg>
      </pc:sldChg>
      <pc:sldChg chg="addSp modSp mod">
        <pc:chgData name="Mirjam  Heinsbroek" userId="63faff3c-b9b1-4ac4-a66b-55028a3c2089" providerId="ADAL" clId="{D70B152C-6967-4EB0-B403-A05C5EE5108C}" dt="2022-12-12T12:12:51.600" v="24" actId="255"/>
        <pc:sldMkLst>
          <pc:docMk/>
          <pc:sldMk cId="3657135571" sldId="276"/>
        </pc:sldMkLst>
        <pc:spChg chg="add mod">
          <ac:chgData name="Mirjam  Heinsbroek" userId="63faff3c-b9b1-4ac4-a66b-55028a3c2089" providerId="ADAL" clId="{D70B152C-6967-4EB0-B403-A05C5EE5108C}" dt="2022-12-12T12:12:51.600" v="24" actId="255"/>
          <ac:spMkLst>
            <pc:docMk/>
            <pc:sldMk cId="3657135571" sldId="276"/>
            <ac:spMk id="3" creationId="{C5BCEE55-B465-DC16-03CC-7C02DB48C9BF}"/>
          </ac:spMkLst>
        </pc:spChg>
      </pc:sldChg>
      <pc:sldChg chg="modSp mod">
        <pc:chgData name="Mirjam  Heinsbroek" userId="63faff3c-b9b1-4ac4-a66b-55028a3c2089" providerId="ADAL" clId="{D70B152C-6967-4EB0-B403-A05C5EE5108C}" dt="2022-12-12T12:37:36.106" v="510" actId="20577"/>
        <pc:sldMkLst>
          <pc:docMk/>
          <pc:sldMk cId="2271317036" sldId="293"/>
        </pc:sldMkLst>
        <pc:spChg chg="mod">
          <ac:chgData name="Mirjam  Heinsbroek" userId="63faff3c-b9b1-4ac4-a66b-55028a3c2089" providerId="ADAL" clId="{D70B152C-6967-4EB0-B403-A05C5EE5108C}" dt="2022-12-12T12:37:36.106" v="510" actId="20577"/>
          <ac:spMkLst>
            <pc:docMk/>
            <pc:sldMk cId="2271317036" sldId="293"/>
            <ac:spMk id="15" creationId="{0368056E-0098-427B-8138-146399D294F0}"/>
          </ac:spMkLst>
        </pc:spChg>
      </pc:sldChg>
      <pc:sldChg chg="addSp delSp modSp del mod">
        <pc:chgData name="Mirjam  Heinsbroek" userId="63faff3c-b9b1-4ac4-a66b-55028a3c2089" providerId="ADAL" clId="{D70B152C-6967-4EB0-B403-A05C5EE5108C}" dt="2022-12-12T12:31:04.749" v="416" actId="47"/>
        <pc:sldMkLst>
          <pc:docMk/>
          <pc:sldMk cId="2142632823" sldId="294"/>
        </pc:sldMkLst>
        <pc:spChg chg="mod">
          <ac:chgData name="Mirjam  Heinsbroek" userId="63faff3c-b9b1-4ac4-a66b-55028a3c2089" providerId="ADAL" clId="{D70B152C-6967-4EB0-B403-A05C5EE5108C}" dt="2022-12-12T12:22:40.480" v="303" actId="20577"/>
          <ac:spMkLst>
            <pc:docMk/>
            <pc:sldMk cId="2142632823" sldId="294"/>
            <ac:spMk id="5" creationId="{85D78EFF-8482-984F-92A2-49739F7DBADD}"/>
          </ac:spMkLst>
        </pc:spChg>
        <pc:picChg chg="add mod">
          <ac:chgData name="Mirjam  Heinsbroek" userId="63faff3c-b9b1-4ac4-a66b-55028a3c2089" providerId="ADAL" clId="{D70B152C-6967-4EB0-B403-A05C5EE5108C}" dt="2022-12-12T12:20:45.644" v="158" actId="14100"/>
          <ac:picMkLst>
            <pc:docMk/>
            <pc:sldMk cId="2142632823" sldId="294"/>
            <ac:picMk id="3" creationId="{2F95C47A-9BFF-31A3-D176-DCEA834271BF}"/>
          </ac:picMkLst>
        </pc:picChg>
        <pc:picChg chg="del">
          <ac:chgData name="Mirjam  Heinsbroek" userId="63faff3c-b9b1-4ac4-a66b-55028a3c2089" providerId="ADAL" clId="{D70B152C-6967-4EB0-B403-A05C5EE5108C}" dt="2022-12-12T12:19:40.826" v="139" actId="478"/>
          <ac:picMkLst>
            <pc:docMk/>
            <pc:sldMk cId="2142632823" sldId="294"/>
            <ac:picMk id="4" creationId="{940B2371-0D40-4E06-BB02-08BE7FA78944}"/>
          </ac:picMkLst>
        </pc:picChg>
      </pc:sldChg>
      <pc:sldChg chg="modSp mod">
        <pc:chgData name="Mirjam  Heinsbroek" userId="63faff3c-b9b1-4ac4-a66b-55028a3c2089" providerId="ADAL" clId="{D70B152C-6967-4EB0-B403-A05C5EE5108C}" dt="2022-12-12T12:22:45.744" v="305" actId="20577"/>
        <pc:sldMkLst>
          <pc:docMk/>
          <pc:sldMk cId="3812069599" sldId="296"/>
        </pc:sldMkLst>
        <pc:spChg chg="mod">
          <ac:chgData name="Mirjam  Heinsbroek" userId="63faff3c-b9b1-4ac4-a66b-55028a3c2089" providerId="ADAL" clId="{D70B152C-6967-4EB0-B403-A05C5EE5108C}" dt="2022-12-12T12:22:45.744" v="305" actId="20577"/>
          <ac:spMkLst>
            <pc:docMk/>
            <pc:sldMk cId="3812069599" sldId="296"/>
            <ac:spMk id="5" creationId="{85D78EFF-8482-984F-92A2-49739F7DBADD}"/>
          </ac:spMkLst>
        </pc:spChg>
      </pc:sldChg>
      <pc:sldChg chg="addSp delSp modSp mod">
        <pc:chgData name="Mirjam  Heinsbroek" userId="63faff3c-b9b1-4ac4-a66b-55028a3c2089" providerId="ADAL" clId="{D70B152C-6967-4EB0-B403-A05C5EE5108C}" dt="2022-12-12T12:24:39.536" v="336" actId="1076"/>
        <pc:sldMkLst>
          <pc:docMk/>
          <pc:sldMk cId="3443105788" sldId="297"/>
        </pc:sldMkLst>
        <pc:picChg chg="del">
          <ac:chgData name="Mirjam  Heinsbroek" userId="63faff3c-b9b1-4ac4-a66b-55028a3c2089" providerId="ADAL" clId="{D70B152C-6967-4EB0-B403-A05C5EE5108C}" dt="2022-12-12T12:24:16.909" v="331" actId="478"/>
          <ac:picMkLst>
            <pc:docMk/>
            <pc:sldMk cId="3443105788" sldId="297"/>
            <ac:picMk id="3" creationId="{E16F4BF0-671F-4769-9E3E-9DF0B2329E48}"/>
          </ac:picMkLst>
        </pc:picChg>
        <pc:picChg chg="add mod">
          <ac:chgData name="Mirjam  Heinsbroek" userId="63faff3c-b9b1-4ac4-a66b-55028a3c2089" providerId="ADAL" clId="{D70B152C-6967-4EB0-B403-A05C5EE5108C}" dt="2022-12-12T12:24:39.536" v="336" actId="1076"/>
          <ac:picMkLst>
            <pc:docMk/>
            <pc:sldMk cId="3443105788" sldId="297"/>
            <ac:picMk id="4" creationId="{C5A4EC84-2A4C-5962-32E0-18C77AB7510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DD669BA-6137-E34B-B2C9-F9A8BBF5F55F}" type="datetimeFigureOut">
              <a:rPr lang="en-US" smtClean="0"/>
              <a:t>12/12/2022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4805124-FCB0-8D40-A3FC-D98097FF7A67}" type="slidenum">
              <a:rPr lang="en-US" smtClean="0"/>
              <a:t>‹nr.›</a:t>
            </a:fld>
            <a:endParaRPr lang="en-US"/>
          </a:p>
        </p:txBody>
      </p:sp>
    </p:spTree>
    <p:extLst>
      <p:ext uri="{BB962C8B-B14F-4D97-AF65-F5344CB8AC3E}">
        <p14:creationId xmlns:p14="http://schemas.microsoft.com/office/powerpoint/2010/main" val="384965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a:t>
            </a:fld>
            <a:endParaRPr lang="en-US"/>
          </a:p>
        </p:txBody>
      </p:sp>
    </p:spTree>
    <p:extLst>
      <p:ext uri="{BB962C8B-B14F-4D97-AF65-F5344CB8AC3E}">
        <p14:creationId xmlns:p14="http://schemas.microsoft.com/office/powerpoint/2010/main" val="1470393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10</a:t>
            </a:fld>
            <a:endParaRPr lang="en-US"/>
          </a:p>
        </p:txBody>
      </p:sp>
    </p:spTree>
    <p:extLst>
      <p:ext uri="{BB962C8B-B14F-4D97-AF65-F5344CB8AC3E}">
        <p14:creationId xmlns:p14="http://schemas.microsoft.com/office/powerpoint/2010/main" val="697394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11</a:t>
            </a:fld>
            <a:endParaRPr lang="en-US"/>
          </a:p>
        </p:txBody>
      </p:sp>
    </p:spTree>
    <p:extLst>
      <p:ext uri="{BB962C8B-B14F-4D97-AF65-F5344CB8AC3E}">
        <p14:creationId xmlns:p14="http://schemas.microsoft.com/office/powerpoint/2010/main" val="2268655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12</a:t>
            </a:fld>
            <a:endParaRPr lang="en-US"/>
          </a:p>
        </p:txBody>
      </p:sp>
    </p:spTree>
    <p:extLst>
      <p:ext uri="{BB962C8B-B14F-4D97-AF65-F5344CB8AC3E}">
        <p14:creationId xmlns:p14="http://schemas.microsoft.com/office/powerpoint/2010/main" val="834222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13</a:t>
            </a:fld>
            <a:endParaRPr lang="en-US"/>
          </a:p>
        </p:txBody>
      </p:sp>
    </p:spTree>
    <p:extLst>
      <p:ext uri="{BB962C8B-B14F-4D97-AF65-F5344CB8AC3E}">
        <p14:creationId xmlns:p14="http://schemas.microsoft.com/office/powerpoint/2010/main" val="1941802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14</a:t>
            </a:fld>
            <a:endParaRPr lang="en-US"/>
          </a:p>
        </p:txBody>
      </p:sp>
    </p:spTree>
    <p:extLst>
      <p:ext uri="{BB962C8B-B14F-4D97-AF65-F5344CB8AC3E}">
        <p14:creationId xmlns:p14="http://schemas.microsoft.com/office/powerpoint/2010/main" val="304005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15</a:t>
            </a:fld>
            <a:endParaRPr lang="en-US"/>
          </a:p>
        </p:txBody>
      </p:sp>
    </p:spTree>
    <p:extLst>
      <p:ext uri="{BB962C8B-B14F-4D97-AF65-F5344CB8AC3E}">
        <p14:creationId xmlns:p14="http://schemas.microsoft.com/office/powerpoint/2010/main" val="3951434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16</a:t>
            </a:fld>
            <a:endParaRPr lang="en-US"/>
          </a:p>
        </p:txBody>
      </p:sp>
    </p:spTree>
    <p:extLst>
      <p:ext uri="{BB962C8B-B14F-4D97-AF65-F5344CB8AC3E}">
        <p14:creationId xmlns:p14="http://schemas.microsoft.com/office/powerpoint/2010/main" val="3134169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2</a:t>
            </a:fld>
            <a:endParaRPr lang="en-US"/>
          </a:p>
        </p:txBody>
      </p:sp>
    </p:spTree>
    <p:extLst>
      <p:ext uri="{BB962C8B-B14F-4D97-AF65-F5344CB8AC3E}">
        <p14:creationId xmlns:p14="http://schemas.microsoft.com/office/powerpoint/2010/main" val="2383369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3</a:t>
            </a:fld>
            <a:endParaRPr lang="en-US"/>
          </a:p>
        </p:txBody>
      </p:sp>
    </p:spTree>
    <p:extLst>
      <p:ext uri="{BB962C8B-B14F-4D97-AF65-F5344CB8AC3E}">
        <p14:creationId xmlns:p14="http://schemas.microsoft.com/office/powerpoint/2010/main" val="708668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4</a:t>
            </a:fld>
            <a:endParaRPr lang="en-US"/>
          </a:p>
        </p:txBody>
      </p:sp>
    </p:spTree>
    <p:extLst>
      <p:ext uri="{BB962C8B-B14F-4D97-AF65-F5344CB8AC3E}">
        <p14:creationId xmlns:p14="http://schemas.microsoft.com/office/powerpoint/2010/main" val="69891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5</a:t>
            </a:fld>
            <a:endParaRPr lang="en-US"/>
          </a:p>
        </p:txBody>
      </p:sp>
    </p:spTree>
    <p:extLst>
      <p:ext uri="{BB962C8B-B14F-4D97-AF65-F5344CB8AC3E}">
        <p14:creationId xmlns:p14="http://schemas.microsoft.com/office/powerpoint/2010/main" val="108628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6</a:t>
            </a:fld>
            <a:endParaRPr lang="en-US"/>
          </a:p>
        </p:txBody>
      </p:sp>
    </p:spTree>
    <p:extLst>
      <p:ext uri="{BB962C8B-B14F-4D97-AF65-F5344CB8AC3E}">
        <p14:creationId xmlns:p14="http://schemas.microsoft.com/office/powerpoint/2010/main" val="2524435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7</a:t>
            </a:fld>
            <a:endParaRPr lang="en-US"/>
          </a:p>
        </p:txBody>
      </p:sp>
    </p:spTree>
    <p:extLst>
      <p:ext uri="{BB962C8B-B14F-4D97-AF65-F5344CB8AC3E}">
        <p14:creationId xmlns:p14="http://schemas.microsoft.com/office/powerpoint/2010/main" val="1042802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8</a:t>
            </a:fld>
            <a:endParaRPr lang="en-US"/>
          </a:p>
        </p:txBody>
      </p:sp>
    </p:spTree>
    <p:extLst>
      <p:ext uri="{BB962C8B-B14F-4D97-AF65-F5344CB8AC3E}">
        <p14:creationId xmlns:p14="http://schemas.microsoft.com/office/powerpoint/2010/main" val="4188017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05124-FCB0-8D40-A3FC-D98097FF7A67}" type="slidenum">
              <a:rPr lang="en-US" smtClean="0"/>
              <a:t>9</a:t>
            </a:fld>
            <a:endParaRPr lang="en-US"/>
          </a:p>
        </p:txBody>
      </p:sp>
    </p:spTree>
    <p:extLst>
      <p:ext uri="{BB962C8B-B14F-4D97-AF65-F5344CB8AC3E}">
        <p14:creationId xmlns:p14="http://schemas.microsoft.com/office/powerpoint/2010/main" val="311859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B192E-A893-43F9-92F4-41BA6724576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9942597-86DE-47A6-8458-482C4EA801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14C0F61-CCF3-481D-B6D1-5D2915110B6A}"/>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5" name="Tijdelijke aanduiding voor voettekst 4">
            <a:extLst>
              <a:ext uri="{FF2B5EF4-FFF2-40B4-BE49-F238E27FC236}">
                <a16:creationId xmlns:a16="http://schemas.microsoft.com/office/drawing/2014/main" id="{C96338C8-F13D-4DF5-A8B7-D9D9B9E1B2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976AA46-122B-43EB-8D6F-A10353EC42DF}"/>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358738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292A0-10B9-4A4D-BD95-29AEDAFB5BC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D99A4E2-3570-4AB4-B781-7CC415E2115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A858487-DBD4-4780-AA25-2AADB33C910C}"/>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5" name="Tijdelijke aanduiding voor voettekst 4">
            <a:extLst>
              <a:ext uri="{FF2B5EF4-FFF2-40B4-BE49-F238E27FC236}">
                <a16:creationId xmlns:a16="http://schemas.microsoft.com/office/drawing/2014/main" id="{B6C75148-9193-4A42-917E-E236DCED90F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200847-5192-4FA7-AC2B-A0C9B771129B}"/>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348245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05D2E0C-032F-4D5C-AD3E-234E789BBDC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4D94C9F-1396-445B-B5E5-9D3CEE8BCA17}"/>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82041B3-CCDC-45B3-8353-B15507CE39C9}"/>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5" name="Tijdelijke aanduiding voor voettekst 4">
            <a:extLst>
              <a:ext uri="{FF2B5EF4-FFF2-40B4-BE49-F238E27FC236}">
                <a16:creationId xmlns:a16="http://schemas.microsoft.com/office/drawing/2014/main" id="{858FA2FA-B785-4095-9CF0-E7589D1BCB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D2458F7-F7C2-4329-9FB4-C041C59C27A5}"/>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40775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C57212-C114-46F8-9E96-0AB0FDD2CBC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85653A2-75E5-4880-B423-72A9DC5E52ED}"/>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B19156C-6B37-4F2C-B9C9-4E5022F6816E}"/>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5" name="Tijdelijke aanduiding voor voettekst 4">
            <a:extLst>
              <a:ext uri="{FF2B5EF4-FFF2-40B4-BE49-F238E27FC236}">
                <a16:creationId xmlns:a16="http://schemas.microsoft.com/office/drawing/2014/main" id="{82CF88B3-C880-46FD-9B0C-E819E94DE4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977756-C564-43C9-A9B8-525F96DCA86B}"/>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302136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1825F1-4B9B-4135-96A1-AA0BF7A0288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DCF377B-6248-4A9E-B1F5-15ADC6CCFA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5627E178-D9EB-4036-AF90-773D9FA93785}"/>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5" name="Tijdelijke aanduiding voor voettekst 4">
            <a:extLst>
              <a:ext uri="{FF2B5EF4-FFF2-40B4-BE49-F238E27FC236}">
                <a16:creationId xmlns:a16="http://schemas.microsoft.com/office/drawing/2014/main" id="{2DFFF23E-E836-479C-9375-24BE1AB7769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8C2BCCB-32ED-4D24-820E-7F3BFFD0C22D}"/>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334121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74393-8B4C-46BD-B89F-CAEC48F57AA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0797D51-92DF-4996-B119-AA1026ECA927}"/>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ED0AE02-9E78-491F-9FA2-2609CA3A9B04}"/>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5FE3567-F8D1-407B-A701-62E408A063D9}"/>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6" name="Tijdelijke aanduiding voor voettekst 5">
            <a:extLst>
              <a:ext uri="{FF2B5EF4-FFF2-40B4-BE49-F238E27FC236}">
                <a16:creationId xmlns:a16="http://schemas.microsoft.com/office/drawing/2014/main" id="{AA093626-CF8B-4C2C-AC3A-0DD17C173FA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3361765-D9BF-4147-9BD8-261F35BA4BEE}"/>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87431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F9C2AB-92C7-44C0-B924-B2EBDE9B233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C9FB338-65D4-431F-9282-4FE935CCB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48C65EF9-5DC6-4654-B2B8-60BF2DE6608D}"/>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CF8373F-2694-49E5-9608-D96B23E56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CA6F67C4-2712-43C1-A26A-0DA87A29036C}"/>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7C1F2F2-5581-4D44-9289-87BF17910688}"/>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8" name="Tijdelijke aanduiding voor voettekst 7">
            <a:extLst>
              <a:ext uri="{FF2B5EF4-FFF2-40B4-BE49-F238E27FC236}">
                <a16:creationId xmlns:a16="http://schemas.microsoft.com/office/drawing/2014/main" id="{F80B668A-6D65-4167-92A6-D0FF6920140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97F79FC-0125-4826-877D-F7E55685AA83}"/>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184354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209E9-FC0F-4B2A-8540-DB09A657905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7D88041-9698-4296-8886-661A0540F2EE}"/>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4" name="Tijdelijke aanduiding voor voettekst 3">
            <a:extLst>
              <a:ext uri="{FF2B5EF4-FFF2-40B4-BE49-F238E27FC236}">
                <a16:creationId xmlns:a16="http://schemas.microsoft.com/office/drawing/2014/main" id="{70B311CD-2F2C-4961-93C4-4B813814E74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89A08A8-6091-4FC5-BF9B-4BD33B3A9E5B}"/>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235104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1787C8E-E96B-44B1-8B9F-C19D2A39CBC8}"/>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3" name="Tijdelijke aanduiding voor voettekst 2">
            <a:extLst>
              <a:ext uri="{FF2B5EF4-FFF2-40B4-BE49-F238E27FC236}">
                <a16:creationId xmlns:a16="http://schemas.microsoft.com/office/drawing/2014/main" id="{356CCE78-EFB2-4C09-BE87-A996D91539D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541D1D7-C8A1-4807-8D25-F015D1C198DA}"/>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15782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F61579-D46E-4E37-ABFA-F9EC9B6CD78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4923690-2470-4F5F-9112-9C84D0A39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D451327-DCC6-4B66-983F-3CD48EB6B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7FCA80D-02B7-48B0-A4E7-E15E1E86DBDF}"/>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6" name="Tijdelijke aanduiding voor voettekst 5">
            <a:extLst>
              <a:ext uri="{FF2B5EF4-FFF2-40B4-BE49-F238E27FC236}">
                <a16:creationId xmlns:a16="http://schemas.microsoft.com/office/drawing/2014/main" id="{116F8D5E-9386-4F34-AA9F-8140B6634C0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59E0E6C-DC2A-455F-9A4D-F8245BA799DD}"/>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83128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2D1225-157A-4EA2-849A-9D7E18A8AF6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20820E4-AFCD-4415-942B-090BB6B9D7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B027059-E5FC-4316-B49E-7BC2CF9329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38FE415-5191-4A27-B322-6252FA42A7E5}"/>
              </a:ext>
            </a:extLst>
          </p:cNvPr>
          <p:cNvSpPr>
            <a:spLocks noGrp="1"/>
          </p:cNvSpPr>
          <p:nvPr>
            <p:ph type="dt" sz="half" idx="10"/>
          </p:nvPr>
        </p:nvSpPr>
        <p:spPr/>
        <p:txBody>
          <a:bodyPr/>
          <a:lstStyle/>
          <a:p>
            <a:fld id="{3D0500E9-48AB-441F-802C-4B2FF43AAAF9}" type="datetimeFigureOut">
              <a:rPr lang="nl-NL" smtClean="0"/>
              <a:t>12-12-2022</a:t>
            </a:fld>
            <a:endParaRPr lang="nl-NL"/>
          </a:p>
        </p:txBody>
      </p:sp>
      <p:sp>
        <p:nvSpPr>
          <p:cNvPr id="6" name="Tijdelijke aanduiding voor voettekst 5">
            <a:extLst>
              <a:ext uri="{FF2B5EF4-FFF2-40B4-BE49-F238E27FC236}">
                <a16:creationId xmlns:a16="http://schemas.microsoft.com/office/drawing/2014/main" id="{806378C9-6A66-4B55-BCA4-8D8F0EE973C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0CA7F0D-26A1-49BB-BC54-DE75A7E5EA97}"/>
              </a:ext>
            </a:extLst>
          </p:cNvPr>
          <p:cNvSpPr>
            <a:spLocks noGrp="1"/>
          </p:cNvSpPr>
          <p:nvPr>
            <p:ph type="sldNum" sz="quarter" idx="12"/>
          </p:nvPr>
        </p:nvSpPr>
        <p:spPr/>
        <p:txBody>
          <a:bodyPr/>
          <a:lstStyle/>
          <a:p>
            <a:fld id="{2D8BED67-4FE7-41CC-B66B-45EFD5AEBFF7}" type="slidenum">
              <a:rPr lang="nl-NL" smtClean="0"/>
              <a:t>‹nr.›</a:t>
            </a:fld>
            <a:endParaRPr lang="nl-NL"/>
          </a:p>
        </p:txBody>
      </p:sp>
    </p:spTree>
    <p:extLst>
      <p:ext uri="{BB962C8B-B14F-4D97-AF65-F5344CB8AC3E}">
        <p14:creationId xmlns:p14="http://schemas.microsoft.com/office/powerpoint/2010/main" val="260192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0D61775-81ED-434A-9A38-5B1EDF03D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B32858C-11B1-4E49-AC08-1332BA2DC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08EE25E-6ABD-475C-A3DD-EA4E3352C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500E9-48AB-441F-802C-4B2FF43AAAF9}" type="datetimeFigureOut">
              <a:rPr lang="nl-NL" smtClean="0"/>
              <a:t>12-12-2022</a:t>
            </a:fld>
            <a:endParaRPr lang="nl-NL"/>
          </a:p>
        </p:txBody>
      </p:sp>
      <p:sp>
        <p:nvSpPr>
          <p:cNvPr id="5" name="Tijdelijke aanduiding voor voettekst 4">
            <a:extLst>
              <a:ext uri="{FF2B5EF4-FFF2-40B4-BE49-F238E27FC236}">
                <a16:creationId xmlns:a16="http://schemas.microsoft.com/office/drawing/2014/main" id="{FB7FA8F4-CEF9-4FE8-94D7-BDC8B104CA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A15218D-18A5-49AA-B428-8ACB38167F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BED67-4FE7-41CC-B66B-45EFD5AEBFF7}" type="slidenum">
              <a:rPr lang="nl-NL" smtClean="0"/>
              <a:t>‹nr.›</a:t>
            </a:fld>
            <a:endParaRPr lang="nl-NL"/>
          </a:p>
        </p:txBody>
      </p:sp>
    </p:spTree>
    <p:extLst>
      <p:ext uri="{BB962C8B-B14F-4D97-AF65-F5344CB8AC3E}">
        <p14:creationId xmlns:p14="http://schemas.microsoft.com/office/powerpoint/2010/main" val="862160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hyperlink" Target="http://www.palvooru.n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doodgewoonbespreekbaar.nl/" TargetMode="External"/><Relationship Id="rId5" Type="http://schemas.openxmlformats.org/officeDocument/2006/relationships/hyperlink" Target="http://www.stervenenrouw.nl/" TargetMode="Externa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ebapp.zorgbedmb.nl/" TargetMode="External"/><Relationship Id="rId5" Type="http://schemas.openxmlformats.org/officeDocument/2006/relationships/hyperlink" Target="http://www.centrumvoorlevensvragen-oostbrabant.nl/"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2EBF9DB0-E6CB-4C72-99AA-87847FBCAAD4}"/>
              </a:ext>
            </a:extLst>
          </p:cNvPr>
          <p:cNvSpPr/>
          <p:nvPr/>
        </p:nvSpPr>
        <p:spPr>
          <a:xfrm>
            <a:off x="1203158" y="1385722"/>
            <a:ext cx="9432758" cy="1905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800" dirty="0">
                <a:solidFill>
                  <a:srgbClr val="7030A0"/>
                </a:solidFill>
              </a:rPr>
              <a:t>transmuraal zorgpad palliatieve zorg</a:t>
            </a:r>
          </a:p>
          <a:p>
            <a:pPr algn="ctr"/>
            <a:r>
              <a:rPr lang="nl-NL" sz="4800" dirty="0">
                <a:solidFill>
                  <a:srgbClr val="7030A0"/>
                </a:solidFill>
              </a:rPr>
              <a:t>regio Midden-Brabant</a:t>
            </a:r>
          </a:p>
          <a:p>
            <a:pPr algn="ctr"/>
            <a:r>
              <a:rPr lang="nl-NL" sz="2800" dirty="0">
                <a:solidFill>
                  <a:srgbClr val="7030A0"/>
                </a:solidFill>
              </a:rPr>
              <a:t>een initiatief van:</a:t>
            </a:r>
          </a:p>
        </p:txBody>
      </p:sp>
      <p:pic>
        <p:nvPicPr>
          <p:cNvPr id="17" name="Afbeelding 16" descr="Afbeelding met teken&#10;&#10;Automatisch gegenereerde beschrijving">
            <a:extLst>
              <a:ext uri="{FF2B5EF4-FFF2-40B4-BE49-F238E27FC236}">
                <a16:creationId xmlns:a16="http://schemas.microsoft.com/office/drawing/2014/main" id="{90E97E88-9723-4211-86CD-973862818F8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364687" y="3259637"/>
            <a:ext cx="3100638" cy="1834506"/>
          </a:xfrm>
          <a:prstGeom prst="rect">
            <a:avLst/>
          </a:prstGeom>
        </p:spPr>
      </p:pic>
      <p:sp>
        <p:nvSpPr>
          <p:cNvPr id="3" name="Tekstvak 2">
            <a:extLst>
              <a:ext uri="{FF2B5EF4-FFF2-40B4-BE49-F238E27FC236}">
                <a16:creationId xmlns:a16="http://schemas.microsoft.com/office/drawing/2014/main" id="{C5BCEE55-B465-DC16-03CC-7C02DB48C9BF}"/>
              </a:ext>
            </a:extLst>
          </p:cNvPr>
          <p:cNvSpPr txBox="1"/>
          <p:nvPr/>
        </p:nvSpPr>
        <p:spPr>
          <a:xfrm>
            <a:off x="9747114" y="6391391"/>
            <a:ext cx="1581780" cy="276999"/>
          </a:xfrm>
          <a:prstGeom prst="rect">
            <a:avLst/>
          </a:prstGeom>
          <a:noFill/>
        </p:spPr>
        <p:txBody>
          <a:bodyPr wrap="none" rtlCol="0">
            <a:spAutoFit/>
          </a:bodyPr>
          <a:lstStyle/>
          <a:p>
            <a:r>
              <a:rPr lang="nl-NL" sz="1200" dirty="0"/>
              <a:t>Versie december 2022</a:t>
            </a:r>
          </a:p>
        </p:txBody>
      </p:sp>
    </p:spTree>
    <p:extLst>
      <p:ext uri="{BB962C8B-B14F-4D97-AF65-F5344CB8AC3E}">
        <p14:creationId xmlns:p14="http://schemas.microsoft.com/office/powerpoint/2010/main" val="3657135571"/>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9">
            <a:extLst>
              <a:ext uri="{FF2B5EF4-FFF2-40B4-BE49-F238E27FC236}">
                <a16:creationId xmlns:a16="http://schemas.microsoft.com/office/drawing/2014/main" id="{F68B2396-CAD0-4D24-BF78-993F680A7E55}"/>
              </a:ext>
            </a:extLst>
          </p:cNvPr>
          <p:cNvSpPr/>
          <p:nvPr/>
        </p:nvSpPr>
        <p:spPr>
          <a:xfrm>
            <a:off x="0" y="2395794"/>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a:extLst>
              <a:ext uri="{FF2B5EF4-FFF2-40B4-BE49-F238E27FC236}">
                <a16:creationId xmlns:a16="http://schemas.microsoft.com/office/drawing/2014/main" id="{3B5F5920-8606-754C-AA77-B642DC2FE802}"/>
              </a:ext>
            </a:extLst>
          </p:cNvPr>
          <p:cNvSpPr/>
          <p:nvPr/>
        </p:nvSpPr>
        <p:spPr>
          <a:xfrm>
            <a:off x="897835" y="2650257"/>
            <a:ext cx="5464054" cy="2800767"/>
          </a:xfrm>
          <a:prstGeom prst="rect">
            <a:avLst/>
          </a:prstGeom>
        </p:spPr>
        <p:txBody>
          <a:bodyPr wrap="square">
            <a:spAutoFit/>
          </a:bodyPr>
          <a:lstStyle/>
          <a:p>
            <a:r>
              <a:rPr lang="nl-NL" sz="1600" b="1" dirty="0"/>
              <a:t>Wat</a:t>
            </a:r>
            <a:r>
              <a:rPr lang="nl-NL" sz="1600" dirty="0"/>
              <a:t> </a:t>
            </a:r>
          </a:p>
          <a:p>
            <a:r>
              <a:rPr lang="nl-NL" sz="1600" dirty="0"/>
              <a:t>Gecoördineerde, afgestemde zorg in de palliatieve fase.  </a:t>
            </a:r>
          </a:p>
          <a:p>
            <a:endParaRPr lang="nl-NL" sz="1600" dirty="0"/>
          </a:p>
          <a:p>
            <a:r>
              <a:rPr lang="nl-NL" sz="1600" b="1" dirty="0"/>
              <a:t>Waarom</a:t>
            </a:r>
            <a:r>
              <a:rPr lang="nl-NL" sz="1600" dirty="0"/>
              <a:t> </a:t>
            </a:r>
          </a:p>
          <a:p>
            <a:r>
              <a:rPr lang="nl-NL" sz="1600" dirty="0"/>
              <a:t>Goede kwaliteit van palliatieve zorg vraagt om coördinatie en continuïteit van zorg met kennis van zaken én met behoud van zoveel mogelijk ruimte voor eigen regie van patiënt en naasten.</a:t>
            </a:r>
          </a:p>
          <a:p>
            <a:endParaRPr lang="nl-NL" sz="1600" dirty="0"/>
          </a:p>
          <a:p>
            <a:r>
              <a:rPr lang="nl-NL" sz="1600" b="1" dirty="0"/>
              <a:t>Hoe</a:t>
            </a:r>
            <a:r>
              <a:rPr lang="nl-NL" sz="1600" dirty="0"/>
              <a:t> </a:t>
            </a:r>
          </a:p>
          <a:p>
            <a:r>
              <a:rPr lang="nl-NL" sz="1600" dirty="0"/>
              <a:t>Per patiënt wordt een centrale zorgverlener aangewezen. Dit is iemand die de zorg coördineert en de eerste contactpersoon is</a:t>
            </a:r>
          </a:p>
        </p:txBody>
      </p:sp>
      <p:sp>
        <p:nvSpPr>
          <p:cNvPr id="5" name="Rectangle 4">
            <a:extLst>
              <a:ext uri="{FF2B5EF4-FFF2-40B4-BE49-F238E27FC236}">
                <a16:creationId xmlns:a16="http://schemas.microsoft.com/office/drawing/2014/main" id="{85D78EFF-8482-984F-92A2-49739F7DBADD}"/>
              </a:ext>
            </a:extLst>
          </p:cNvPr>
          <p:cNvSpPr/>
          <p:nvPr/>
        </p:nvSpPr>
        <p:spPr>
          <a:xfrm>
            <a:off x="897835" y="1333346"/>
            <a:ext cx="2441694" cy="646331"/>
          </a:xfrm>
          <a:prstGeom prst="rect">
            <a:avLst/>
          </a:prstGeom>
          <a:solidFill>
            <a:srgbClr val="710578"/>
          </a:solidFill>
        </p:spPr>
        <p:txBody>
          <a:bodyPr wrap="none">
            <a:spAutoFit/>
          </a:bodyPr>
          <a:lstStyle/>
          <a:p>
            <a:r>
              <a:rPr lang="en-US" sz="3600" dirty="0" err="1">
                <a:solidFill>
                  <a:schemeClr val="bg1"/>
                </a:solidFill>
                <a:latin typeface="Arial" panose="020B0604020202020204" pitchFamily="34" charset="0"/>
                <a:cs typeface="Arial" panose="020B0604020202020204" pitchFamily="34" charset="0"/>
              </a:rPr>
              <a:t>coördinatie</a:t>
            </a:r>
            <a:endParaRPr lang="en-US" sz="3600" dirty="0">
              <a:solidFill>
                <a:schemeClr val="bg1"/>
              </a:solidFill>
            </a:endParaRPr>
          </a:p>
        </p:txBody>
      </p:sp>
      <p:pic>
        <p:nvPicPr>
          <p:cNvPr id="11" name="Picture 10">
            <a:hlinkClick r:id="rId3" action="ppaction://hlinksldjump"/>
            <a:extLst>
              <a:ext uri="{FF2B5EF4-FFF2-40B4-BE49-F238E27FC236}">
                <a16:creationId xmlns:a16="http://schemas.microsoft.com/office/drawing/2014/main" id="{BD793A43-4D02-F647-B04B-4B90CB346A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4" name="Rectangle 3">
            <a:extLst>
              <a:ext uri="{FF2B5EF4-FFF2-40B4-BE49-F238E27FC236}">
                <a16:creationId xmlns:a16="http://schemas.microsoft.com/office/drawing/2014/main" id="{48A2D4C3-EBD6-4EBF-AE18-00FD0C0A323B}"/>
              </a:ext>
            </a:extLst>
          </p:cNvPr>
          <p:cNvSpPr/>
          <p:nvPr/>
        </p:nvSpPr>
        <p:spPr>
          <a:xfrm>
            <a:off x="6508101" y="2639303"/>
            <a:ext cx="5198165" cy="2308324"/>
          </a:xfrm>
          <a:prstGeom prst="rect">
            <a:avLst/>
          </a:prstGeom>
        </p:spPr>
        <p:txBody>
          <a:bodyPr wrap="square">
            <a:spAutoFit/>
          </a:bodyPr>
          <a:lstStyle/>
          <a:p>
            <a:r>
              <a:rPr lang="nl-NL" sz="1600" dirty="0"/>
              <a:t>bij vragen of problemen voor de patiënt, naasten en betrokken professionals. Ook heeft en houdt de centrale zorgverlener het overzicht over de ingezette zorg en ondersteuning. </a:t>
            </a:r>
            <a:endParaRPr lang="nl-NL" sz="1600" b="1" dirty="0"/>
          </a:p>
          <a:p>
            <a:endParaRPr lang="nl-NL" sz="1600" b="1" dirty="0"/>
          </a:p>
          <a:p>
            <a:r>
              <a:rPr lang="nl-NL" sz="1600" b="1" dirty="0"/>
              <a:t>Wie</a:t>
            </a:r>
            <a:endParaRPr lang="nl-NL" sz="1600" dirty="0"/>
          </a:p>
          <a:p>
            <a:r>
              <a:rPr lang="nl-NL" sz="1600" dirty="0"/>
              <a:t>Degene die het levensfasegesprek voert is verantwoordelijk om een centrale zorgverlener aan te wijzen. Dit kan een arts zijn, een verpleegkundige of een andere professional.  </a:t>
            </a:r>
          </a:p>
        </p:txBody>
      </p:sp>
      <p:sp>
        <p:nvSpPr>
          <p:cNvPr id="10" name="Oval 11">
            <a:extLst>
              <a:ext uri="{FF2B5EF4-FFF2-40B4-BE49-F238E27FC236}">
                <a16:creationId xmlns:a16="http://schemas.microsoft.com/office/drawing/2014/main" id="{7BA001E6-854C-40BA-9BB2-7F1A38AA2A54}"/>
              </a:ext>
            </a:extLst>
          </p:cNvPr>
          <p:cNvSpPr/>
          <p:nvPr/>
        </p:nvSpPr>
        <p:spPr>
          <a:xfrm>
            <a:off x="407377" y="1480850"/>
            <a:ext cx="313765" cy="313765"/>
          </a:xfrm>
          <a:prstGeom prst="ellipse">
            <a:avLst/>
          </a:prstGeom>
          <a:solidFill>
            <a:srgbClr val="F29E00"/>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4</a:t>
            </a:r>
            <a:endParaRPr lang="en-US" b="1" dirty="0">
              <a:latin typeface="Arial" panose="020B0604020202020204" pitchFamily="34" charset="0"/>
              <a:cs typeface="Arial" panose="020B0604020202020204" pitchFamily="34" charset="0"/>
            </a:endParaRPr>
          </a:p>
        </p:txBody>
      </p:sp>
      <p:sp>
        <p:nvSpPr>
          <p:cNvPr id="12" name="Rectangle 8">
            <a:extLst>
              <a:ext uri="{FF2B5EF4-FFF2-40B4-BE49-F238E27FC236}">
                <a16:creationId xmlns:a16="http://schemas.microsoft.com/office/drawing/2014/main" id="{CF718134-E4DC-4BC9-B9BF-09EA6F4A9A6B}"/>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857887324"/>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Rectangle 39">
            <a:extLst>
              <a:ext uri="{FF2B5EF4-FFF2-40B4-BE49-F238E27FC236}">
                <a16:creationId xmlns:a16="http://schemas.microsoft.com/office/drawing/2014/main" id="{C95B6B6F-E8E8-7746-BE14-CAEB6CF75956}"/>
              </a:ext>
            </a:extLst>
          </p:cNvPr>
          <p:cNvSpPr/>
          <p:nvPr/>
        </p:nvSpPr>
        <p:spPr>
          <a:xfrm>
            <a:off x="0" y="2222804"/>
            <a:ext cx="12192000" cy="46351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Oval 11">
            <a:extLst>
              <a:ext uri="{FF2B5EF4-FFF2-40B4-BE49-F238E27FC236}">
                <a16:creationId xmlns:a16="http://schemas.microsoft.com/office/drawing/2014/main" id="{6A5699B0-A86D-C94B-8C5B-380FF01C15EB}"/>
              </a:ext>
            </a:extLst>
          </p:cNvPr>
          <p:cNvSpPr/>
          <p:nvPr/>
        </p:nvSpPr>
        <p:spPr>
          <a:xfrm>
            <a:off x="407377" y="1480850"/>
            <a:ext cx="313765" cy="313765"/>
          </a:xfrm>
          <a:prstGeom prst="ellipse">
            <a:avLst/>
          </a:prstGeom>
          <a:solidFill>
            <a:srgbClr val="F29E00"/>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5</a:t>
            </a:r>
            <a:endParaRPr lang="en-US"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B5F5920-8606-754C-AA77-B642DC2FE802}"/>
              </a:ext>
            </a:extLst>
          </p:cNvPr>
          <p:cNvSpPr/>
          <p:nvPr/>
        </p:nvSpPr>
        <p:spPr>
          <a:xfrm>
            <a:off x="897835" y="2530539"/>
            <a:ext cx="5198165" cy="3785652"/>
          </a:xfrm>
          <a:prstGeom prst="rect">
            <a:avLst/>
          </a:prstGeom>
        </p:spPr>
        <p:txBody>
          <a:bodyPr wrap="square">
            <a:spAutoFit/>
          </a:bodyPr>
          <a:lstStyle/>
          <a:p>
            <a:r>
              <a:rPr lang="nl-NL" sz="1600" b="1" dirty="0"/>
              <a:t>Wat</a:t>
            </a:r>
            <a:r>
              <a:rPr lang="nl-NL" sz="1600" dirty="0"/>
              <a:t> </a:t>
            </a:r>
          </a:p>
          <a:p>
            <a:r>
              <a:rPr lang="nl-NL" sz="1600" dirty="0"/>
              <a:t>De medicamenteuze behandeling afstemmen op de palliatieve fase, ter voorkoming van zoveel als mogelijk (vermijdbare) bijwerkingen van medicatie.</a:t>
            </a:r>
          </a:p>
          <a:p>
            <a:endParaRPr lang="nl-NL" sz="1600" dirty="0"/>
          </a:p>
          <a:p>
            <a:r>
              <a:rPr lang="nl-NL" sz="1600" b="1" dirty="0"/>
              <a:t>Waarom</a:t>
            </a:r>
            <a:r>
              <a:rPr lang="nl-NL" sz="1600" dirty="0"/>
              <a:t> </a:t>
            </a:r>
          </a:p>
          <a:p>
            <a:r>
              <a:rPr lang="nl-NL" sz="1600" dirty="0"/>
              <a:t>Het is belangrijk te bekijken in hoeverre de gebruikte geneesmiddelen nodig zijn, of alle voorzorgsmaatregelen getroffen worden (denk aan controles van de bloeddruk) en in hoeverre alle aandoeningen afdoende behandeld (moeten) worden.</a:t>
            </a:r>
          </a:p>
          <a:p>
            <a:endParaRPr lang="nl-NL" sz="1600" dirty="0">
              <a:highlight>
                <a:srgbClr val="FFFF00"/>
              </a:highlight>
            </a:endParaRPr>
          </a:p>
          <a:p>
            <a:r>
              <a:rPr lang="nl-NL" sz="1600" b="1" dirty="0"/>
              <a:t>Wie</a:t>
            </a:r>
            <a:r>
              <a:rPr lang="nl-NL" sz="1600" dirty="0"/>
              <a:t> </a:t>
            </a:r>
          </a:p>
          <a:p>
            <a:r>
              <a:rPr lang="nl-NL" sz="1600" dirty="0"/>
              <a:t>Behandelend arts indien nodig in afstemming met de apotheek of een palliatief team.</a:t>
            </a:r>
          </a:p>
        </p:txBody>
      </p:sp>
      <p:sp>
        <p:nvSpPr>
          <p:cNvPr id="5" name="Rectangle 4">
            <a:extLst>
              <a:ext uri="{FF2B5EF4-FFF2-40B4-BE49-F238E27FC236}">
                <a16:creationId xmlns:a16="http://schemas.microsoft.com/office/drawing/2014/main" id="{85D78EFF-8482-984F-92A2-49739F7DBADD}"/>
              </a:ext>
            </a:extLst>
          </p:cNvPr>
          <p:cNvSpPr/>
          <p:nvPr/>
        </p:nvSpPr>
        <p:spPr>
          <a:xfrm>
            <a:off x="897835" y="1333346"/>
            <a:ext cx="3493264"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medicatiereview</a:t>
            </a:r>
            <a:endParaRPr lang="en-US" sz="3600" dirty="0">
              <a:solidFill>
                <a:schemeClr val="bg1"/>
              </a:solidFill>
            </a:endParaRPr>
          </a:p>
        </p:txBody>
      </p:sp>
      <p:pic>
        <p:nvPicPr>
          <p:cNvPr id="14" name="Picture 13">
            <a:hlinkClick r:id="rId3" action="ppaction://hlinksldjump"/>
            <a:extLst>
              <a:ext uri="{FF2B5EF4-FFF2-40B4-BE49-F238E27FC236}">
                <a16:creationId xmlns:a16="http://schemas.microsoft.com/office/drawing/2014/main" id="{D89601D4-5A26-7D4F-A43C-C58675B29D9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5" name="Rectangle 3">
            <a:extLst>
              <a:ext uri="{FF2B5EF4-FFF2-40B4-BE49-F238E27FC236}">
                <a16:creationId xmlns:a16="http://schemas.microsoft.com/office/drawing/2014/main" id="{7B269A65-9BA7-4A49-8CC4-326A1C893B7E}"/>
              </a:ext>
            </a:extLst>
          </p:cNvPr>
          <p:cNvSpPr/>
          <p:nvPr/>
        </p:nvSpPr>
        <p:spPr>
          <a:xfrm>
            <a:off x="6539875" y="2530539"/>
            <a:ext cx="5198165" cy="3046988"/>
          </a:xfrm>
          <a:prstGeom prst="rect">
            <a:avLst/>
          </a:prstGeom>
        </p:spPr>
        <p:txBody>
          <a:bodyPr wrap="square">
            <a:spAutoFit/>
          </a:bodyPr>
          <a:lstStyle/>
          <a:p>
            <a:r>
              <a:rPr lang="nl-NL" sz="1600" b="1" dirty="0"/>
              <a:t>Hoe</a:t>
            </a:r>
            <a:r>
              <a:rPr lang="nl-NL" sz="1600" dirty="0"/>
              <a:t> </a:t>
            </a:r>
          </a:p>
          <a:p>
            <a:r>
              <a:rPr lang="nl-NL" sz="1600" dirty="0"/>
              <a:t>De multidisciplinaire richtlijn ‘Polyfarmacie bij ouderen’ en de KNMP-richtlijn ‘Medicatiebeoordeling’ bevatten belangrijke aanbevelingen en zijn leidend voor het verlenen van deze zorg. Bij de multidisciplinaire richtlijn is een stappenplan opgenomen voor het uitvoeren van een medicatiebeoordeling: de STRIP-methode.</a:t>
            </a:r>
            <a:endParaRPr lang="nl-NL" sz="1600" b="1" dirty="0"/>
          </a:p>
          <a:p>
            <a:endParaRPr lang="nl-NL" sz="1600" b="1" dirty="0"/>
          </a:p>
          <a:p>
            <a:r>
              <a:rPr lang="nl-NL" sz="1600" b="1" dirty="0"/>
              <a:t>Hulpmiddelen</a:t>
            </a:r>
            <a:r>
              <a:rPr lang="nl-NL" sz="1600" dirty="0"/>
              <a:t> </a:t>
            </a:r>
          </a:p>
          <a:p>
            <a:pPr marL="285750" indent="-285750">
              <a:buFont typeface="Arial" panose="020B0604020202020204" pitchFamily="34" charset="0"/>
              <a:buChar char="•"/>
            </a:pPr>
            <a:r>
              <a:rPr lang="nl-NL" sz="1600" dirty="0"/>
              <a:t>STRIP methode</a:t>
            </a:r>
          </a:p>
          <a:p>
            <a:pPr marL="285750" indent="-285750">
              <a:buFont typeface="Arial" panose="020B0604020202020204" pitchFamily="34" charset="0"/>
              <a:buChar char="•"/>
            </a:pPr>
            <a:r>
              <a:rPr lang="nl-NL" sz="1600" dirty="0"/>
              <a:t>multidisciplinaire richtlijn Polyfarmacie bij ouderen</a:t>
            </a:r>
          </a:p>
          <a:p>
            <a:pPr marL="285750" indent="-285750">
              <a:buFont typeface="Arial" panose="020B0604020202020204" pitchFamily="34" charset="0"/>
              <a:buChar char="•"/>
            </a:pPr>
            <a:r>
              <a:rPr lang="nl-NL" sz="1600" dirty="0"/>
              <a:t>KNMP-richtlijn Medicatiebeoordeling</a:t>
            </a:r>
          </a:p>
        </p:txBody>
      </p:sp>
      <p:sp>
        <p:nvSpPr>
          <p:cNvPr id="10" name="Rectangle 8">
            <a:extLst>
              <a:ext uri="{FF2B5EF4-FFF2-40B4-BE49-F238E27FC236}">
                <a16:creationId xmlns:a16="http://schemas.microsoft.com/office/drawing/2014/main" id="{8994317F-FD83-4831-B445-58FBF12658F9}"/>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2610840917"/>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Rectangle 39">
            <a:extLst>
              <a:ext uri="{FF2B5EF4-FFF2-40B4-BE49-F238E27FC236}">
                <a16:creationId xmlns:a16="http://schemas.microsoft.com/office/drawing/2014/main" id="{C95B6B6F-E8E8-7746-BE14-CAEB6CF75956}"/>
              </a:ext>
            </a:extLst>
          </p:cNvPr>
          <p:cNvSpPr/>
          <p:nvPr/>
        </p:nvSpPr>
        <p:spPr>
          <a:xfrm>
            <a:off x="0" y="2245583"/>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Oval 11">
            <a:extLst>
              <a:ext uri="{FF2B5EF4-FFF2-40B4-BE49-F238E27FC236}">
                <a16:creationId xmlns:a16="http://schemas.microsoft.com/office/drawing/2014/main" id="{6A5699B0-A86D-C94B-8C5B-380FF01C15EB}"/>
              </a:ext>
            </a:extLst>
          </p:cNvPr>
          <p:cNvSpPr/>
          <p:nvPr/>
        </p:nvSpPr>
        <p:spPr>
          <a:xfrm>
            <a:off x="407377" y="1480850"/>
            <a:ext cx="313765" cy="313765"/>
          </a:xfrm>
          <a:prstGeom prst="ellipse">
            <a:avLst/>
          </a:prstGeom>
          <a:solidFill>
            <a:srgbClr val="F29E00"/>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6</a:t>
            </a:r>
            <a:endParaRPr lang="en-US"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B5F5920-8606-754C-AA77-B642DC2FE802}"/>
              </a:ext>
            </a:extLst>
          </p:cNvPr>
          <p:cNvSpPr/>
          <p:nvPr/>
        </p:nvSpPr>
        <p:spPr>
          <a:xfrm>
            <a:off x="897835" y="2530539"/>
            <a:ext cx="5755884" cy="2554545"/>
          </a:xfrm>
          <a:prstGeom prst="rect">
            <a:avLst/>
          </a:prstGeom>
        </p:spPr>
        <p:txBody>
          <a:bodyPr wrap="square">
            <a:spAutoFit/>
          </a:bodyPr>
          <a:lstStyle/>
          <a:p>
            <a:r>
              <a:rPr lang="nl-NL" sz="1600" b="1" dirty="0"/>
              <a:t>Wat</a:t>
            </a:r>
          </a:p>
          <a:p>
            <a:r>
              <a:rPr lang="nl-NL" sz="1600" dirty="0"/>
              <a:t>Regelmatige afstemming met patiënt/naasten over de behandeling.</a:t>
            </a:r>
          </a:p>
          <a:p>
            <a:r>
              <a:rPr lang="nl-NL" sz="1600" dirty="0"/>
              <a:t> </a:t>
            </a:r>
          </a:p>
          <a:p>
            <a:r>
              <a:rPr lang="nl-NL" sz="1600" b="1" dirty="0"/>
              <a:t>Waarom</a:t>
            </a:r>
            <a:r>
              <a:rPr lang="nl-NL" sz="1600" dirty="0"/>
              <a:t>  </a:t>
            </a:r>
          </a:p>
          <a:p>
            <a:r>
              <a:rPr lang="nl-NL" sz="1600" dirty="0"/>
              <a:t>Om er voor te zorgen dat de wensen van de patiënt worden gemonitord, dan wel het beleid daar op wordt afgestemd. </a:t>
            </a:r>
          </a:p>
          <a:p>
            <a:r>
              <a:rPr lang="nl-NL" sz="1600" dirty="0"/>
              <a:t>  </a:t>
            </a:r>
          </a:p>
          <a:p>
            <a:r>
              <a:rPr lang="nl-NL" sz="1600" b="1" dirty="0"/>
              <a:t>Hoe</a:t>
            </a:r>
            <a:r>
              <a:rPr lang="nl-NL" sz="1600" dirty="0"/>
              <a:t> </a:t>
            </a:r>
          </a:p>
          <a:p>
            <a:r>
              <a:rPr lang="nl-NL" sz="1600" dirty="0"/>
              <a:t>Periodieke gesprekken met de patiënt en naasten over de behandeling, de zorg en de eigen mogelijkheden. De wensenlijst</a:t>
            </a:r>
          </a:p>
        </p:txBody>
      </p:sp>
      <p:sp>
        <p:nvSpPr>
          <p:cNvPr id="9" name="Rectangle 8">
            <a:extLst>
              <a:ext uri="{FF2B5EF4-FFF2-40B4-BE49-F238E27FC236}">
                <a16:creationId xmlns:a16="http://schemas.microsoft.com/office/drawing/2014/main" id="{E8744E0D-2089-EB4F-B31B-7F23706160AA}"/>
              </a:ext>
            </a:extLst>
          </p:cNvPr>
          <p:cNvSpPr/>
          <p:nvPr/>
        </p:nvSpPr>
        <p:spPr>
          <a:xfrm>
            <a:off x="8156847" y="207614"/>
            <a:ext cx="3757927" cy="584775"/>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a:t>
            </a:r>
            <a:r>
              <a:rPr lang="nl-NL" sz="1600" dirty="0" err="1">
                <a:solidFill>
                  <a:srgbClr val="7030A0"/>
                </a:solidFill>
                <a:latin typeface="Arial" panose="020B0604020202020204" pitchFamily="34" charset="0"/>
                <a:cs typeface="Arial" panose="020B0604020202020204" pitchFamily="34" charset="0"/>
              </a:rPr>
              <a:t>Zorgpad</a:t>
            </a:r>
            <a:r>
              <a:rPr lang="nl-NL" sz="1600" dirty="0">
                <a:solidFill>
                  <a:srgbClr val="7030A0"/>
                </a:solidFill>
                <a:latin typeface="Arial" panose="020B0604020202020204" pitchFamily="34" charset="0"/>
                <a:cs typeface="Arial" panose="020B0604020202020204" pitchFamily="34" charset="0"/>
              </a:rPr>
              <a:t> Palliatieve Zorg regio Midden-Brabant</a:t>
            </a:r>
          </a:p>
        </p:txBody>
      </p:sp>
      <p:sp>
        <p:nvSpPr>
          <p:cNvPr id="5" name="Rectangle 4">
            <a:extLst>
              <a:ext uri="{FF2B5EF4-FFF2-40B4-BE49-F238E27FC236}">
                <a16:creationId xmlns:a16="http://schemas.microsoft.com/office/drawing/2014/main" id="{85D78EFF-8482-984F-92A2-49739F7DBADD}"/>
              </a:ext>
            </a:extLst>
          </p:cNvPr>
          <p:cNvSpPr/>
          <p:nvPr/>
        </p:nvSpPr>
        <p:spPr>
          <a:xfrm>
            <a:off x="897835" y="1333346"/>
            <a:ext cx="4955203"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monitoring en evaluatie</a:t>
            </a:r>
            <a:endParaRPr lang="en-US" sz="3600" dirty="0">
              <a:solidFill>
                <a:schemeClr val="bg1"/>
              </a:solidFill>
            </a:endParaRPr>
          </a:p>
        </p:txBody>
      </p:sp>
      <p:pic>
        <p:nvPicPr>
          <p:cNvPr id="11" name="Picture 10">
            <a:hlinkClick r:id="rId3" action="ppaction://hlinksldjump"/>
            <a:extLst>
              <a:ext uri="{FF2B5EF4-FFF2-40B4-BE49-F238E27FC236}">
                <a16:creationId xmlns:a16="http://schemas.microsoft.com/office/drawing/2014/main" id="{07C0BFE3-8BEB-0C4B-9BBC-FE9EA30DC1A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4" name="Rectangle 3">
            <a:extLst>
              <a:ext uri="{FF2B5EF4-FFF2-40B4-BE49-F238E27FC236}">
                <a16:creationId xmlns:a16="http://schemas.microsoft.com/office/drawing/2014/main" id="{5118ACB6-BDE6-4AF9-B67B-C38D5A083FA5}"/>
              </a:ext>
            </a:extLst>
          </p:cNvPr>
          <p:cNvSpPr/>
          <p:nvPr/>
        </p:nvSpPr>
        <p:spPr>
          <a:xfrm>
            <a:off x="6637152" y="2521014"/>
            <a:ext cx="4977671" cy="2062103"/>
          </a:xfrm>
          <a:prstGeom prst="rect">
            <a:avLst/>
          </a:prstGeom>
        </p:spPr>
        <p:txBody>
          <a:bodyPr wrap="square">
            <a:spAutoFit/>
          </a:bodyPr>
          <a:lstStyle/>
          <a:p>
            <a:r>
              <a:rPr lang="nl-NL" sz="1600" dirty="0"/>
              <a:t>vormt een leidraad voor dit gesprek en wordt indien nodig bijgesteld. Maak heldere afspraken met de patiënt op welke termijn de evaluatie gebeurt. </a:t>
            </a:r>
          </a:p>
          <a:p>
            <a:endParaRPr lang="nl-NL" sz="1600" b="1" dirty="0"/>
          </a:p>
          <a:p>
            <a:r>
              <a:rPr lang="nl-NL" sz="1600" b="1" dirty="0"/>
              <a:t>Wie</a:t>
            </a:r>
            <a:r>
              <a:rPr lang="nl-NL" sz="1600" dirty="0"/>
              <a:t> </a:t>
            </a:r>
          </a:p>
          <a:p>
            <a:r>
              <a:rPr lang="nl-NL" sz="1600" dirty="0"/>
              <a:t>De hoofdbehandelaar en/of de centrale zorgverlener met de patiënt en de naasten.</a:t>
            </a:r>
            <a:endParaRPr lang="nl-NL" sz="1600" b="1" dirty="0"/>
          </a:p>
          <a:p>
            <a:endParaRPr lang="nl-NL" sz="1600" b="1" dirty="0"/>
          </a:p>
        </p:txBody>
      </p:sp>
    </p:spTree>
    <p:extLst>
      <p:ext uri="{BB962C8B-B14F-4D97-AF65-F5344CB8AC3E}">
        <p14:creationId xmlns:p14="http://schemas.microsoft.com/office/powerpoint/2010/main" val="15741397"/>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Rectangle 39">
            <a:extLst>
              <a:ext uri="{FF2B5EF4-FFF2-40B4-BE49-F238E27FC236}">
                <a16:creationId xmlns:a16="http://schemas.microsoft.com/office/drawing/2014/main" id="{C95B6B6F-E8E8-7746-BE14-CAEB6CF75956}"/>
              </a:ext>
            </a:extLst>
          </p:cNvPr>
          <p:cNvSpPr/>
          <p:nvPr/>
        </p:nvSpPr>
        <p:spPr>
          <a:xfrm>
            <a:off x="0" y="2219890"/>
            <a:ext cx="12192000" cy="46381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Rounded Rectangle 9">
            <a:extLst>
              <a:ext uri="{FF2B5EF4-FFF2-40B4-BE49-F238E27FC236}">
                <a16:creationId xmlns:a16="http://schemas.microsoft.com/office/drawing/2014/main" id="{FF00D13D-475C-E343-BE36-F8E2F6E5C319}"/>
              </a:ext>
            </a:extLst>
          </p:cNvPr>
          <p:cNvSpPr/>
          <p:nvPr/>
        </p:nvSpPr>
        <p:spPr>
          <a:xfrm>
            <a:off x="564258" y="1229887"/>
            <a:ext cx="4736791" cy="887505"/>
          </a:xfrm>
          <a:prstGeom prst="roundRect">
            <a:avLst>
              <a:gd name="adj" fmla="val 3536"/>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85D78EFF-8482-984F-92A2-49739F7DBADD}"/>
              </a:ext>
            </a:extLst>
          </p:cNvPr>
          <p:cNvSpPr/>
          <p:nvPr/>
        </p:nvSpPr>
        <p:spPr>
          <a:xfrm>
            <a:off x="897835" y="1333346"/>
            <a:ext cx="4339650"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overlijden en nazorg</a:t>
            </a:r>
            <a:endParaRPr lang="en-US" sz="3600" dirty="0">
              <a:solidFill>
                <a:schemeClr val="bg1"/>
              </a:solidFill>
            </a:endParaRPr>
          </a:p>
        </p:txBody>
      </p:sp>
      <p:sp>
        <p:nvSpPr>
          <p:cNvPr id="12" name="Oval 11">
            <a:extLst>
              <a:ext uri="{FF2B5EF4-FFF2-40B4-BE49-F238E27FC236}">
                <a16:creationId xmlns:a16="http://schemas.microsoft.com/office/drawing/2014/main" id="{6A5699B0-A86D-C94B-8C5B-380FF01C15EB}"/>
              </a:ext>
            </a:extLst>
          </p:cNvPr>
          <p:cNvSpPr/>
          <p:nvPr/>
        </p:nvSpPr>
        <p:spPr>
          <a:xfrm>
            <a:off x="407377" y="1480850"/>
            <a:ext cx="313765" cy="313765"/>
          </a:xfrm>
          <a:prstGeom prst="ellipse">
            <a:avLst/>
          </a:prstGeom>
          <a:solidFill>
            <a:srgbClr val="F29E00"/>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Arial" panose="020B0604020202020204" pitchFamily="34" charset="0"/>
                <a:cs typeface="Arial" panose="020B0604020202020204" pitchFamily="34" charset="0"/>
              </a:rPr>
              <a:t>7</a:t>
            </a:r>
            <a:endParaRPr lang="en-US" b="1" dirty="0">
              <a:solidFill>
                <a:schemeClr val="bg1"/>
              </a:solidFill>
              <a:latin typeface="Arial" panose="020B0604020202020204" pitchFamily="34" charset="0"/>
              <a:cs typeface="Arial" panose="020B0604020202020204" pitchFamily="34" charset="0"/>
            </a:endParaRPr>
          </a:p>
        </p:txBody>
      </p:sp>
      <p:pic>
        <p:nvPicPr>
          <p:cNvPr id="14" name="Picture 13">
            <a:hlinkClick r:id="rId3" action="ppaction://hlinksldjump"/>
            <a:extLst>
              <a:ext uri="{FF2B5EF4-FFF2-40B4-BE49-F238E27FC236}">
                <a16:creationId xmlns:a16="http://schemas.microsoft.com/office/drawing/2014/main" id="{20321C8D-1CEF-6843-838D-5832B9015CE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6" name="Rectangle 3">
            <a:extLst>
              <a:ext uri="{FF2B5EF4-FFF2-40B4-BE49-F238E27FC236}">
                <a16:creationId xmlns:a16="http://schemas.microsoft.com/office/drawing/2014/main" id="{0F79EED0-1812-4221-9EC8-BDD42B356058}"/>
              </a:ext>
            </a:extLst>
          </p:cNvPr>
          <p:cNvSpPr/>
          <p:nvPr/>
        </p:nvSpPr>
        <p:spPr>
          <a:xfrm>
            <a:off x="740753" y="2433264"/>
            <a:ext cx="5613884" cy="4031873"/>
          </a:xfrm>
          <a:prstGeom prst="rect">
            <a:avLst/>
          </a:prstGeom>
        </p:spPr>
        <p:txBody>
          <a:bodyPr wrap="square">
            <a:spAutoFit/>
          </a:bodyPr>
          <a:lstStyle/>
          <a:p>
            <a:r>
              <a:rPr lang="nl-NL" sz="1600" b="1" dirty="0"/>
              <a:t>Wat</a:t>
            </a:r>
          </a:p>
          <a:p>
            <a:r>
              <a:rPr lang="nl-NL" sz="1600" dirty="0"/>
              <a:t>Aandacht schenken aan afsluiting/evaluatie van de geboden zorg. </a:t>
            </a:r>
          </a:p>
          <a:p>
            <a:endParaRPr lang="nl-NL" sz="1600" dirty="0"/>
          </a:p>
          <a:p>
            <a:r>
              <a:rPr lang="nl-NL" sz="1600" b="1" dirty="0"/>
              <a:t>Waarom</a:t>
            </a:r>
          </a:p>
          <a:p>
            <a:r>
              <a:rPr lang="nl-NL" sz="1600" dirty="0"/>
              <a:t>Vaak kent rouw voor nabestaanden een natuurlijk, </a:t>
            </a:r>
            <a:r>
              <a:rPr lang="nl-NL" sz="1600" dirty="0" err="1"/>
              <a:t>ongecompli-ceerd</a:t>
            </a:r>
            <a:r>
              <a:rPr lang="nl-NL" sz="1600" dirty="0"/>
              <a:t> verloop. Problematische (complexe) rouwverwerking daarentegen kan verstrekkende gevolgen hebben en vraagt om aandacht, begeleiding of een (specifieke) interventie.</a:t>
            </a:r>
          </a:p>
          <a:p>
            <a:endParaRPr lang="nl-NL" sz="1600" dirty="0"/>
          </a:p>
          <a:p>
            <a:r>
              <a:rPr lang="nl-NL" sz="1600" b="1" dirty="0"/>
              <a:t>Wie</a:t>
            </a:r>
            <a:r>
              <a:rPr lang="nl-NL" sz="1600" dirty="0"/>
              <a:t> </a:t>
            </a:r>
          </a:p>
          <a:p>
            <a:r>
              <a:rPr lang="nl-NL" sz="1600" dirty="0"/>
              <a:t>De laatste behandelaar is verantwoordelijk om de nazorg te organiseren. Dit gebeurt in afstemming met de centrale zorgverlener. Overlijdt iemand in de thuissituatie, dan is de huisarts verantwoordelijk voor het organiseren van de nazorg. </a:t>
            </a:r>
          </a:p>
          <a:p>
            <a:r>
              <a:rPr lang="nl-NL" sz="1600" dirty="0"/>
              <a:t>Deze verantwoordelijke behandelaar stelt de betrokken professionals op de hoogte van het overlijden. </a:t>
            </a:r>
          </a:p>
        </p:txBody>
      </p:sp>
      <p:sp>
        <p:nvSpPr>
          <p:cNvPr id="15" name="Rectangle 3">
            <a:extLst>
              <a:ext uri="{FF2B5EF4-FFF2-40B4-BE49-F238E27FC236}">
                <a16:creationId xmlns:a16="http://schemas.microsoft.com/office/drawing/2014/main" id="{0368056E-0098-427B-8138-146399D294F0}"/>
              </a:ext>
            </a:extLst>
          </p:cNvPr>
          <p:cNvSpPr/>
          <p:nvPr/>
        </p:nvSpPr>
        <p:spPr>
          <a:xfrm>
            <a:off x="6675809" y="2433264"/>
            <a:ext cx="5350213" cy="3539430"/>
          </a:xfrm>
          <a:prstGeom prst="rect">
            <a:avLst/>
          </a:prstGeom>
        </p:spPr>
        <p:txBody>
          <a:bodyPr wrap="square">
            <a:spAutoFit/>
          </a:bodyPr>
          <a:lstStyle/>
          <a:p>
            <a:r>
              <a:rPr lang="nl-NL" sz="1600" b="1" dirty="0"/>
              <a:t>Hoe</a:t>
            </a:r>
            <a:r>
              <a:rPr lang="nl-NL" sz="1600" dirty="0"/>
              <a:t> </a:t>
            </a:r>
          </a:p>
          <a:p>
            <a:r>
              <a:rPr lang="nl-NL" sz="1600" dirty="0"/>
              <a:t>Hoe de nazorg wordt ingericht is afhankelijk van de behoefte van de naasten en de sociale context van de nabestaanden. Bij (dreigende) complexe rouw wordt verwezen naar experts.</a:t>
            </a:r>
          </a:p>
          <a:p>
            <a:endParaRPr lang="nl-NL" sz="1600" b="1" dirty="0"/>
          </a:p>
          <a:p>
            <a:r>
              <a:rPr lang="nl-NL" sz="1600" b="1" dirty="0"/>
              <a:t>Hulpmiddelen</a:t>
            </a:r>
          </a:p>
          <a:p>
            <a:pPr marL="285750" indent="-285750">
              <a:buFont typeface="Arial" panose="020B0604020202020204" pitchFamily="34" charset="0"/>
              <a:buChar char="•"/>
            </a:pPr>
            <a:r>
              <a:rPr lang="nl-NL" sz="1600" dirty="0"/>
              <a:t>Regionaal </a:t>
            </a:r>
            <a:r>
              <a:rPr lang="nl-NL" sz="1600" dirty="0" err="1"/>
              <a:t>netwwerk</a:t>
            </a:r>
            <a:r>
              <a:rPr lang="nl-NL" sz="1600" dirty="0"/>
              <a:t> </a:t>
            </a:r>
            <a:r>
              <a:rPr lang="nl-NL" sz="1600" dirty="0">
                <a:hlinkClick r:id="rId5"/>
              </a:rPr>
              <a:t>www.stervenenrouw.nl</a:t>
            </a:r>
            <a:r>
              <a:rPr lang="nl-NL" sz="1600" dirty="0"/>
              <a:t> </a:t>
            </a:r>
          </a:p>
          <a:p>
            <a:pPr marL="285750" indent="-285750">
              <a:buFont typeface="Arial" panose="020B0604020202020204" pitchFamily="34" charset="0"/>
              <a:buChar char="•"/>
            </a:pPr>
            <a:r>
              <a:rPr lang="nl-NL" sz="1600" dirty="0"/>
              <a:t>vragenlijst rouw</a:t>
            </a:r>
          </a:p>
          <a:p>
            <a:pPr marL="285750" indent="-285750">
              <a:buFont typeface="Arial" panose="020B0604020202020204" pitchFamily="34" charset="0"/>
              <a:buChar char="•"/>
            </a:pPr>
            <a:r>
              <a:rPr lang="nl-NL" sz="1600" dirty="0"/>
              <a:t>IKNL folder ‘Een dierbare verliezen’</a:t>
            </a:r>
          </a:p>
          <a:p>
            <a:pPr marL="285750" indent="-285750">
              <a:buFont typeface="Arial" panose="020B0604020202020204" pitchFamily="34" charset="0"/>
              <a:buChar char="•"/>
            </a:pPr>
            <a:r>
              <a:rPr lang="nl-NL" sz="1600" dirty="0"/>
              <a:t>richtlijn rouw (pallialine)</a:t>
            </a:r>
          </a:p>
          <a:p>
            <a:pPr marL="285750" indent="-285750">
              <a:buFont typeface="Arial" panose="020B0604020202020204" pitchFamily="34" charset="0"/>
              <a:buChar char="•"/>
            </a:pPr>
            <a:r>
              <a:rPr lang="nl-NL" sz="1600" dirty="0"/>
              <a:t>LSV hulp en advies bij rouw en verlies</a:t>
            </a:r>
          </a:p>
          <a:p>
            <a:pPr marL="285750" indent="-285750">
              <a:buFont typeface="Arial" panose="020B0604020202020204" pitchFamily="34" charset="0"/>
              <a:buChar char="•"/>
            </a:pPr>
            <a:r>
              <a:rPr lang="nl-NL" sz="1600" dirty="0">
                <a:hlinkClick r:id="rId6"/>
              </a:rPr>
              <a:t>www.doodgewoonbespreekbaar.nl</a:t>
            </a:r>
            <a:r>
              <a:rPr lang="nl-NL" sz="1600" dirty="0"/>
              <a:t> of </a:t>
            </a:r>
            <a:r>
              <a:rPr lang="nl-NL" sz="1600" dirty="0">
                <a:hlinkClick r:id="rId7"/>
              </a:rPr>
              <a:t>www.palvooru.nl</a:t>
            </a:r>
            <a:endParaRPr lang="nl-NL" sz="1600" dirty="0"/>
          </a:p>
          <a:p>
            <a:endParaRPr lang="nl-NL" sz="1600" dirty="0"/>
          </a:p>
          <a:p>
            <a:pPr marL="285750" indent="-285750">
              <a:buFont typeface="Arial" panose="020B0604020202020204" pitchFamily="34" charset="0"/>
              <a:buChar char="•"/>
            </a:pPr>
            <a:endParaRPr lang="nl-NL" sz="1600" dirty="0"/>
          </a:p>
        </p:txBody>
      </p:sp>
      <p:sp>
        <p:nvSpPr>
          <p:cNvPr id="11" name="Rectangle 8">
            <a:extLst>
              <a:ext uri="{FF2B5EF4-FFF2-40B4-BE49-F238E27FC236}">
                <a16:creationId xmlns:a16="http://schemas.microsoft.com/office/drawing/2014/main" id="{3C301BBE-55A4-4140-82C0-9A6DB5F2C67D}"/>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2271317036"/>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F29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Rectangle 39">
            <a:extLst>
              <a:ext uri="{FF2B5EF4-FFF2-40B4-BE49-F238E27FC236}">
                <a16:creationId xmlns:a16="http://schemas.microsoft.com/office/drawing/2014/main" id="{C95B6B6F-E8E8-7746-BE14-CAEB6CF75956}"/>
              </a:ext>
            </a:extLst>
          </p:cNvPr>
          <p:cNvSpPr/>
          <p:nvPr/>
        </p:nvSpPr>
        <p:spPr>
          <a:xfrm>
            <a:off x="0" y="2255108"/>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a:extLst>
              <a:ext uri="{FF2B5EF4-FFF2-40B4-BE49-F238E27FC236}">
                <a16:creationId xmlns:a16="http://schemas.microsoft.com/office/drawing/2014/main" id="{3B5F5920-8606-754C-AA77-B642DC2FE802}"/>
              </a:ext>
            </a:extLst>
          </p:cNvPr>
          <p:cNvSpPr/>
          <p:nvPr/>
        </p:nvSpPr>
        <p:spPr>
          <a:xfrm>
            <a:off x="453960" y="2530539"/>
            <a:ext cx="5071351" cy="4278094"/>
          </a:xfrm>
          <a:prstGeom prst="rect">
            <a:avLst/>
          </a:prstGeom>
        </p:spPr>
        <p:txBody>
          <a:bodyPr wrap="square">
            <a:spAutoFit/>
          </a:bodyPr>
          <a:lstStyle/>
          <a:p>
            <a:r>
              <a:rPr lang="nl-NL" sz="1600" b="1" dirty="0">
                <a:solidFill>
                  <a:schemeClr val="tx1">
                    <a:lumMod val="95000"/>
                    <a:lumOff val="5000"/>
                  </a:schemeClr>
                </a:solidFill>
                <a:latin typeface="Calibri" panose="020F0502020204030204" pitchFamily="34" charset="0"/>
                <a:cs typeface="Calibri" panose="020F0502020204030204" pitchFamily="34" charset="0"/>
              </a:rPr>
              <a:t>Huisartsen</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Vraag toestemming LSP en leg dat vast in het dossier, zodat de gegevens voor de huisartsenpost (HAP) zichtbaar zijn.</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Schrijf een overdracht op de website van de HAP. Zet indien gewenst jouw telefonische bereikbaarheid erbij.</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Zet op de attentieregel dat het een patiënt in de palliatieve fase betreft. Schrijf hier ook relevante behandelafspraken, zoals NR, niet insturen, etc.</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Geef bij verwijzing naar ziekenhuis, hospice, etc. de gemaakte afspraken door. </a:t>
            </a:r>
          </a:p>
          <a:p>
            <a:endParaRPr lang="nl-NL" sz="1600" dirty="0">
              <a:solidFill>
                <a:schemeClr val="tx1">
                  <a:lumMod val="95000"/>
                  <a:lumOff val="5000"/>
                </a:schemeClr>
              </a:solidFill>
              <a:latin typeface="Calibri" panose="020F0502020204030204" pitchFamily="34" charset="0"/>
              <a:cs typeface="Calibri" panose="020F0502020204030204" pitchFamily="34" charset="0"/>
            </a:endParaRPr>
          </a:p>
          <a:p>
            <a:r>
              <a:rPr lang="nl-NL" sz="1600" b="1" dirty="0">
                <a:solidFill>
                  <a:schemeClr val="tx1">
                    <a:lumMod val="95000"/>
                    <a:lumOff val="5000"/>
                  </a:schemeClr>
                </a:solidFill>
                <a:latin typeface="Calibri" panose="020F0502020204030204" pitchFamily="34" charset="0"/>
                <a:cs typeface="Calibri" panose="020F0502020204030204" pitchFamily="34" charset="0"/>
              </a:rPr>
              <a:t>SEH ETZ</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Check bij binnenkomst of patiënt bekend is bij het ETZ. </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Als er geen gegevens over de patiënt bekend zijn, bel dan de eigen huisarts of de HAP voor nadere informatie.</a:t>
            </a:r>
          </a:p>
        </p:txBody>
      </p:sp>
      <p:sp>
        <p:nvSpPr>
          <p:cNvPr id="5" name="Rectangle 4">
            <a:extLst>
              <a:ext uri="{FF2B5EF4-FFF2-40B4-BE49-F238E27FC236}">
                <a16:creationId xmlns:a16="http://schemas.microsoft.com/office/drawing/2014/main" id="{85D78EFF-8482-984F-92A2-49739F7DBADD}"/>
              </a:ext>
            </a:extLst>
          </p:cNvPr>
          <p:cNvSpPr/>
          <p:nvPr/>
        </p:nvSpPr>
        <p:spPr>
          <a:xfrm>
            <a:off x="453960" y="1340377"/>
            <a:ext cx="8443337"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enkele aandachtspunten voor registratie</a:t>
            </a:r>
          </a:p>
        </p:txBody>
      </p:sp>
      <p:pic>
        <p:nvPicPr>
          <p:cNvPr id="11" name="Picture 10">
            <a:hlinkClick r:id="rId3" action="ppaction://hlinksldjump"/>
            <a:extLst>
              <a:ext uri="{FF2B5EF4-FFF2-40B4-BE49-F238E27FC236}">
                <a16:creationId xmlns:a16="http://schemas.microsoft.com/office/drawing/2014/main" id="{D35D9EC4-181B-FA4B-BCCD-FEB18AC016D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4" name="Rectangle 3">
            <a:extLst>
              <a:ext uri="{FF2B5EF4-FFF2-40B4-BE49-F238E27FC236}">
                <a16:creationId xmlns:a16="http://schemas.microsoft.com/office/drawing/2014/main" id="{80D4CDE9-A95B-448E-9BA3-0446A3738610}"/>
              </a:ext>
            </a:extLst>
          </p:cNvPr>
          <p:cNvSpPr/>
          <p:nvPr/>
        </p:nvSpPr>
        <p:spPr>
          <a:xfrm>
            <a:off x="6400801" y="2530539"/>
            <a:ext cx="5337240" cy="4278094"/>
          </a:xfrm>
          <a:prstGeom prst="rect">
            <a:avLst/>
          </a:prstGeom>
        </p:spPr>
        <p:txBody>
          <a:bodyPr wrap="square">
            <a:spAutoFit/>
          </a:bodyPr>
          <a:lstStyle/>
          <a:p>
            <a:r>
              <a:rPr lang="nl-NL" sz="1600" b="1" dirty="0">
                <a:solidFill>
                  <a:schemeClr val="tx1">
                    <a:lumMod val="95000"/>
                    <a:lumOff val="5000"/>
                  </a:schemeClr>
                </a:solidFill>
                <a:latin typeface="Calibri" panose="020F0502020204030204" pitchFamily="34" charset="0"/>
                <a:cs typeface="Calibri" panose="020F0502020204030204" pitchFamily="34" charset="0"/>
              </a:rPr>
              <a:t>ETZ</a:t>
            </a:r>
            <a:r>
              <a:rPr lang="nl-NL" sz="1600" dirty="0">
                <a:solidFill>
                  <a:schemeClr val="tx1">
                    <a:lumMod val="95000"/>
                    <a:lumOff val="5000"/>
                  </a:schemeClr>
                </a:solidFill>
                <a:latin typeface="Calibri" panose="020F0502020204030204" pitchFamily="34" charset="0"/>
                <a:cs typeface="Calibri" panose="020F0502020204030204" pitchFamily="34" charset="0"/>
              </a:rPr>
              <a:t>, </a:t>
            </a:r>
          </a:p>
          <a:p>
            <a:r>
              <a:rPr lang="nl-NL" sz="1600" dirty="0">
                <a:solidFill>
                  <a:schemeClr val="tx1">
                    <a:lumMod val="95000"/>
                    <a:lumOff val="5000"/>
                  </a:schemeClr>
                </a:solidFill>
                <a:latin typeface="Calibri" panose="020F0502020204030204" pitchFamily="34" charset="0"/>
                <a:cs typeface="Calibri" panose="020F0502020204030204" pitchFamily="34" charset="0"/>
              </a:rPr>
              <a:t>Geef in EPIC aan dat de patiënt palliatief is in het storyboard. Noteer daar ook de gemaakte afspraken bij het onderdeel ‘behandelbeperking’. </a:t>
            </a:r>
          </a:p>
          <a:p>
            <a:endParaRPr lang="nl-NL" sz="1600" dirty="0">
              <a:solidFill>
                <a:schemeClr val="tx1">
                  <a:lumMod val="95000"/>
                  <a:lumOff val="5000"/>
                </a:schemeClr>
              </a:solidFill>
              <a:latin typeface="Calibri" panose="020F0502020204030204" pitchFamily="34" charset="0"/>
              <a:cs typeface="Calibri" panose="020F0502020204030204" pitchFamily="34" charset="0"/>
            </a:endParaRPr>
          </a:p>
          <a:p>
            <a:r>
              <a:rPr lang="nl-NL" sz="1600" b="1" dirty="0">
                <a:solidFill>
                  <a:schemeClr val="tx1">
                    <a:lumMod val="95000"/>
                    <a:lumOff val="5000"/>
                  </a:schemeClr>
                </a:solidFill>
                <a:latin typeface="Calibri" panose="020F0502020204030204" pitchFamily="34" charset="0"/>
                <a:cs typeface="Calibri" panose="020F0502020204030204" pitchFamily="34" charset="0"/>
              </a:rPr>
              <a:t>Wijkverpleging</a:t>
            </a:r>
          </a:p>
          <a:p>
            <a:r>
              <a:rPr lang="nl-NL" sz="1600" dirty="0">
                <a:solidFill>
                  <a:schemeClr val="tx1">
                    <a:lumMod val="95000"/>
                    <a:lumOff val="5000"/>
                  </a:schemeClr>
                </a:solidFill>
                <a:latin typeface="Calibri" panose="020F0502020204030204" pitchFamily="34" charset="0"/>
                <a:cs typeface="Calibri" panose="020F0502020204030204" pitchFamily="34" charset="0"/>
              </a:rPr>
              <a:t>Registreer de behandelwensen in je eigen ECD.</a:t>
            </a:r>
          </a:p>
          <a:p>
            <a:endParaRPr lang="nl-NL" sz="1600" dirty="0">
              <a:solidFill>
                <a:schemeClr val="tx1">
                  <a:lumMod val="95000"/>
                  <a:lumOff val="5000"/>
                </a:schemeClr>
              </a:solidFill>
              <a:latin typeface="Calibri" panose="020F0502020204030204" pitchFamily="34" charset="0"/>
              <a:cs typeface="Calibri" panose="020F0502020204030204" pitchFamily="34" charset="0"/>
            </a:endParaRPr>
          </a:p>
          <a:p>
            <a:r>
              <a:rPr lang="nl-NL" sz="1600" b="1" dirty="0">
                <a:solidFill>
                  <a:schemeClr val="tx1">
                    <a:lumMod val="95000"/>
                    <a:lumOff val="5000"/>
                  </a:schemeClr>
                </a:solidFill>
                <a:latin typeface="Calibri" panose="020F0502020204030204" pitchFamily="34" charset="0"/>
                <a:cs typeface="Calibri" panose="020F0502020204030204" pitchFamily="34" charset="0"/>
              </a:rPr>
              <a:t>Siilo</a:t>
            </a:r>
          </a:p>
          <a:p>
            <a:r>
              <a:rPr lang="nl-NL" sz="1600" dirty="0">
                <a:solidFill>
                  <a:schemeClr val="tx1">
                    <a:lumMod val="95000"/>
                    <a:lumOff val="5000"/>
                  </a:schemeClr>
                </a:solidFill>
                <a:latin typeface="Calibri" panose="020F0502020204030204" pitchFamily="34" charset="0"/>
                <a:cs typeface="Calibri" panose="020F0502020204030204" pitchFamily="34" charset="0"/>
              </a:rPr>
              <a:t>Siilo is een beveiligde omgeving waarin berichten kunnen worden gestuurd van en naar professionals. Hierdoor kan er snel worden afgestemd. </a:t>
            </a:r>
          </a:p>
          <a:p>
            <a:endParaRPr lang="nl-NL" sz="1600" dirty="0">
              <a:solidFill>
                <a:schemeClr val="tx1">
                  <a:lumMod val="95000"/>
                  <a:lumOff val="5000"/>
                </a:schemeClr>
              </a:solidFill>
              <a:latin typeface="Calibri" panose="020F0502020204030204" pitchFamily="34" charset="0"/>
              <a:cs typeface="Calibri" panose="020F0502020204030204" pitchFamily="34" charset="0"/>
            </a:endParaRPr>
          </a:p>
          <a:p>
            <a:r>
              <a:rPr lang="nl-NL" sz="1600" b="1" dirty="0">
                <a:solidFill>
                  <a:schemeClr val="tx1">
                    <a:lumMod val="95000"/>
                    <a:lumOff val="5000"/>
                  </a:schemeClr>
                </a:solidFill>
                <a:latin typeface="Calibri" panose="020F0502020204030204" pitchFamily="34" charset="0"/>
                <a:cs typeface="Calibri" panose="020F0502020204030204" pitchFamily="34" charset="0"/>
              </a:rPr>
              <a:t>Beperkingen registratie</a:t>
            </a:r>
          </a:p>
          <a:p>
            <a:r>
              <a:rPr lang="nl-NL" sz="1600" dirty="0">
                <a:solidFill>
                  <a:schemeClr val="tx1">
                    <a:lumMod val="95000"/>
                    <a:lumOff val="5000"/>
                  </a:schemeClr>
                </a:solidFill>
                <a:latin typeface="Calibri" panose="020F0502020204030204" pitchFamily="34" charset="0"/>
                <a:cs typeface="Calibri" panose="020F0502020204030204" pitchFamily="34" charset="0"/>
              </a:rPr>
              <a:t>Als een patiënt aangeeft (schriftelijk of mondeling) wat zijn behandelwensen zijn, is dat voldoende om die te volgen. Ook als dit indruist tegen eerdere vastgelegde afspraken. </a:t>
            </a:r>
            <a:endParaRPr lang="nl-NL" sz="1600" dirty="0"/>
          </a:p>
        </p:txBody>
      </p:sp>
      <p:sp>
        <p:nvSpPr>
          <p:cNvPr id="10" name="Rectangle 8">
            <a:extLst>
              <a:ext uri="{FF2B5EF4-FFF2-40B4-BE49-F238E27FC236}">
                <a16:creationId xmlns:a16="http://schemas.microsoft.com/office/drawing/2014/main" id="{0F7A6C16-C62E-4A77-9684-97FFCCA8AF02}"/>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518967183"/>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78026"/>
            <a:ext cx="7172325" cy="5779973"/>
          </a:xfrm>
          <a:prstGeom prst="rect">
            <a:avLst/>
          </a:prstGeom>
          <a:solidFill>
            <a:srgbClr val="F29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5" name="Rectangle 4">
            <a:extLst>
              <a:ext uri="{FF2B5EF4-FFF2-40B4-BE49-F238E27FC236}">
                <a16:creationId xmlns:a16="http://schemas.microsoft.com/office/drawing/2014/main" id="{85D78EFF-8482-984F-92A2-49739F7DBADD}"/>
              </a:ext>
            </a:extLst>
          </p:cNvPr>
          <p:cNvSpPr/>
          <p:nvPr/>
        </p:nvSpPr>
        <p:spPr>
          <a:xfrm>
            <a:off x="1109896" y="4504710"/>
            <a:ext cx="4822660" cy="1077218"/>
          </a:xfrm>
          <a:prstGeom prst="rect">
            <a:avLst/>
          </a:prstGeom>
        </p:spPr>
        <p:txBody>
          <a:bodyPr wrap="square">
            <a:spAutoFit/>
          </a:bodyPr>
          <a:lstStyle/>
          <a:p>
            <a:pPr algn="ctr"/>
            <a:r>
              <a:rPr lang="en-US" sz="3200" dirty="0">
                <a:solidFill>
                  <a:schemeClr val="bg1"/>
                </a:solidFill>
                <a:cs typeface="Arial" panose="020B0604020202020204" pitchFamily="34" charset="0"/>
              </a:rPr>
              <a:t>Laat het overlijden niet als een verrassing komen!</a:t>
            </a:r>
            <a:endParaRPr lang="en-US" sz="3200" dirty="0">
              <a:solidFill>
                <a:schemeClr val="bg1"/>
              </a:solidFill>
            </a:endParaRPr>
          </a:p>
        </p:txBody>
      </p:sp>
      <p:pic>
        <p:nvPicPr>
          <p:cNvPr id="11" name="Picture 10">
            <a:hlinkClick r:id="rId3" action="ppaction://hlinksldjump"/>
            <a:extLst>
              <a:ext uri="{FF2B5EF4-FFF2-40B4-BE49-F238E27FC236}">
                <a16:creationId xmlns:a16="http://schemas.microsoft.com/office/drawing/2014/main" id="{66E68DD9-F3EC-DB43-AD1E-6A33E98E75B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7" name="Rectangle 10">
            <a:extLst>
              <a:ext uri="{FF2B5EF4-FFF2-40B4-BE49-F238E27FC236}">
                <a16:creationId xmlns:a16="http://schemas.microsoft.com/office/drawing/2014/main" id="{9F5DD673-8BB0-4A3C-BC82-6A6BE698A02A}"/>
              </a:ext>
            </a:extLst>
          </p:cNvPr>
          <p:cNvSpPr/>
          <p:nvPr/>
        </p:nvSpPr>
        <p:spPr>
          <a:xfrm>
            <a:off x="7172325" y="1078028"/>
            <a:ext cx="5019675" cy="577997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Partners in het Netwerk Palliatieve Zorg</a:t>
            </a:r>
          </a:p>
          <a:p>
            <a:r>
              <a:rPr lang="en-US" b="1" dirty="0">
                <a:solidFill>
                  <a:schemeClr val="tx1"/>
                </a:solidFill>
              </a:rPr>
              <a:t>Midden-Brabant</a:t>
            </a:r>
          </a:p>
          <a:p>
            <a:endParaRPr lang="en-US" b="1" dirty="0">
              <a:solidFill>
                <a:schemeClr val="tx1"/>
              </a:solidFill>
            </a:endParaRPr>
          </a:p>
          <a:p>
            <a:pPr marL="285750" indent="-285750">
              <a:buFont typeface="Arial" panose="020B0604020202020204" pitchFamily="34" charset="0"/>
              <a:buChar char="•"/>
            </a:pPr>
            <a:r>
              <a:rPr lang="en-US" sz="1600" dirty="0">
                <a:solidFill>
                  <a:schemeClr val="tx1"/>
                </a:solidFill>
              </a:rPr>
              <a:t>Amarant</a:t>
            </a:r>
          </a:p>
          <a:p>
            <a:pPr marL="285750" indent="-285750">
              <a:buFont typeface="Arial" panose="020B0604020202020204" pitchFamily="34" charset="0"/>
              <a:buChar char="•"/>
            </a:pPr>
            <a:r>
              <a:rPr lang="en-US" sz="1600" dirty="0">
                <a:solidFill>
                  <a:schemeClr val="tx1"/>
                </a:solidFill>
              </a:rPr>
              <a:t>ContourdeTwern (VPTZ)</a:t>
            </a:r>
          </a:p>
          <a:p>
            <a:pPr marL="285750" indent="-285750">
              <a:buFont typeface="Arial" panose="020B0604020202020204" pitchFamily="34" charset="0"/>
              <a:buChar char="•"/>
            </a:pPr>
            <a:r>
              <a:rPr lang="en-US" sz="1600" dirty="0">
                <a:solidFill>
                  <a:schemeClr val="tx1"/>
                </a:solidFill>
              </a:rPr>
              <a:t>Elisabeth-TweeSteden Ziekenhuis</a:t>
            </a:r>
          </a:p>
          <a:p>
            <a:pPr marL="285750" indent="-285750">
              <a:buFont typeface="Arial" panose="020B0604020202020204" pitchFamily="34" charset="0"/>
              <a:buChar char="•"/>
            </a:pPr>
            <a:r>
              <a:rPr lang="en-US" sz="1600" dirty="0">
                <a:solidFill>
                  <a:schemeClr val="tx1"/>
                </a:solidFill>
              </a:rPr>
              <a:t>Hospice Francinus de Wind </a:t>
            </a:r>
          </a:p>
          <a:p>
            <a:pPr marL="285750" indent="-285750">
              <a:buFont typeface="Arial" panose="020B0604020202020204" pitchFamily="34" charset="0"/>
              <a:buChar char="•"/>
            </a:pPr>
            <a:r>
              <a:rPr lang="en-US" sz="1600" dirty="0">
                <a:solidFill>
                  <a:schemeClr val="tx1"/>
                </a:solidFill>
              </a:rPr>
              <a:t>Inloophuis Midden-Brabant</a:t>
            </a:r>
          </a:p>
          <a:p>
            <a:pPr marL="285750" indent="-285750">
              <a:buFont typeface="Arial" panose="020B0604020202020204" pitchFamily="34" charset="0"/>
              <a:buChar char="•"/>
            </a:pPr>
            <a:r>
              <a:rPr lang="en-US" sz="1600" dirty="0">
                <a:solidFill>
                  <a:schemeClr val="tx1"/>
                </a:solidFill>
              </a:rPr>
              <a:t>Het Laar</a:t>
            </a:r>
          </a:p>
          <a:p>
            <a:pPr marL="285750" indent="-285750">
              <a:buFont typeface="Arial" panose="020B0604020202020204" pitchFamily="34" charset="0"/>
              <a:buChar char="•"/>
            </a:pPr>
            <a:r>
              <a:rPr lang="en-US" sz="1600" dirty="0">
                <a:solidFill>
                  <a:schemeClr val="tx1"/>
                </a:solidFill>
              </a:rPr>
              <a:t>Mijzo</a:t>
            </a:r>
          </a:p>
          <a:p>
            <a:pPr marL="285750" indent="-285750">
              <a:buFont typeface="Arial" panose="020B0604020202020204" pitchFamily="34" charset="0"/>
              <a:buChar char="•"/>
            </a:pPr>
            <a:r>
              <a:rPr lang="en-US" sz="1600" dirty="0">
                <a:solidFill>
                  <a:schemeClr val="tx1"/>
                </a:solidFill>
              </a:rPr>
              <a:t>PrimaCura Huisartsenzorg</a:t>
            </a:r>
          </a:p>
          <a:p>
            <a:pPr marL="285750" indent="-285750">
              <a:buFont typeface="Arial" panose="020B0604020202020204" pitchFamily="34" charset="0"/>
              <a:buChar char="•"/>
            </a:pPr>
            <a:r>
              <a:rPr lang="en-US" sz="1600" dirty="0">
                <a:solidFill>
                  <a:schemeClr val="tx1"/>
                </a:solidFill>
              </a:rPr>
              <a:t>Prisma </a:t>
            </a:r>
          </a:p>
          <a:p>
            <a:pPr marL="285750" indent="-285750">
              <a:buFont typeface="Arial" panose="020B0604020202020204" pitchFamily="34" charset="0"/>
              <a:buChar char="•"/>
            </a:pPr>
            <a:r>
              <a:rPr lang="en-US" sz="1600" dirty="0">
                <a:solidFill>
                  <a:schemeClr val="tx1"/>
                </a:solidFill>
              </a:rPr>
              <a:t>Thebe </a:t>
            </a:r>
          </a:p>
          <a:p>
            <a:pPr marL="285750" indent="-285750">
              <a:buFont typeface="Arial" panose="020B0604020202020204" pitchFamily="34" charset="0"/>
              <a:buChar char="•"/>
            </a:pPr>
            <a:r>
              <a:rPr lang="en-US" sz="1600" dirty="0">
                <a:solidFill>
                  <a:schemeClr val="tx1"/>
                </a:solidFill>
              </a:rPr>
              <a:t>De Wever</a:t>
            </a:r>
          </a:p>
          <a:p>
            <a:pPr marL="285750" indent="-285750">
              <a:buFont typeface="Arial" panose="020B0604020202020204" pitchFamily="34" charset="0"/>
              <a:buChar char="•"/>
            </a:pPr>
            <a:r>
              <a:rPr lang="en-US" sz="1600" dirty="0">
                <a:solidFill>
                  <a:schemeClr val="tx1"/>
                </a:solidFill>
              </a:rPr>
              <a:t>Zorggroep Elden/Maasduinen  </a:t>
            </a:r>
          </a:p>
          <a:p>
            <a:endParaRPr lang="en-US" sz="1600" dirty="0">
              <a:solidFill>
                <a:schemeClr val="tx1"/>
              </a:solidFill>
            </a:endParaRPr>
          </a:p>
          <a:p>
            <a:endParaRPr lang="en-US" sz="1600" dirty="0">
              <a:solidFill>
                <a:schemeClr val="tx1"/>
              </a:solidFill>
            </a:endParaRPr>
          </a:p>
          <a:p>
            <a:r>
              <a:rPr lang="nl-NL" sz="1600" dirty="0">
                <a:solidFill>
                  <a:schemeClr val="tx1"/>
                </a:solidFill>
              </a:rPr>
              <a:t>Dit zorgpad is tot stand gekomen met medewerking van Erasmus MC.</a:t>
            </a:r>
            <a:endParaRPr lang="en-US" sz="1600" dirty="0">
              <a:solidFill>
                <a:schemeClr val="tx1"/>
              </a:solidFill>
            </a:endParaRPr>
          </a:p>
        </p:txBody>
      </p:sp>
      <p:sp>
        <p:nvSpPr>
          <p:cNvPr id="6" name="Rechthoek 5">
            <a:extLst>
              <a:ext uri="{FF2B5EF4-FFF2-40B4-BE49-F238E27FC236}">
                <a16:creationId xmlns:a16="http://schemas.microsoft.com/office/drawing/2014/main" id="{000E2536-3CDC-4F64-9632-7604069C2C34}"/>
              </a:ext>
            </a:extLst>
          </p:cNvPr>
          <p:cNvSpPr/>
          <p:nvPr/>
        </p:nvSpPr>
        <p:spPr>
          <a:xfrm>
            <a:off x="4114800" y="680720"/>
            <a:ext cx="1463040" cy="3973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tangle 8">
            <a:extLst>
              <a:ext uri="{FF2B5EF4-FFF2-40B4-BE49-F238E27FC236}">
                <a16:creationId xmlns:a16="http://schemas.microsoft.com/office/drawing/2014/main" id="{243F693C-AAFB-43A7-B95F-77AD51C82511}"/>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pic>
        <p:nvPicPr>
          <p:cNvPr id="4" name="Afbeelding 3" descr="Afbeelding met tekst&#10;&#10;Automatisch gegenereerde beschrijving">
            <a:extLst>
              <a:ext uri="{FF2B5EF4-FFF2-40B4-BE49-F238E27FC236}">
                <a16:creationId xmlns:a16="http://schemas.microsoft.com/office/drawing/2014/main" id="{C5A4EC84-2A4C-5962-32E0-18C77AB751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08" y="1078026"/>
            <a:ext cx="7200139" cy="2505665"/>
          </a:xfrm>
          <a:prstGeom prst="rect">
            <a:avLst/>
          </a:prstGeom>
        </p:spPr>
      </p:pic>
    </p:spTree>
    <p:extLst>
      <p:ext uri="{BB962C8B-B14F-4D97-AF65-F5344CB8AC3E}">
        <p14:creationId xmlns:p14="http://schemas.microsoft.com/office/powerpoint/2010/main" val="3443105788"/>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C95B6B6F-E8E8-7746-BE14-CAEB6CF75956}"/>
              </a:ext>
            </a:extLst>
          </p:cNvPr>
          <p:cNvSpPr/>
          <p:nvPr/>
        </p:nvSpPr>
        <p:spPr>
          <a:xfrm>
            <a:off x="0" y="2255108"/>
            <a:ext cx="12192000" cy="39418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a:extLst>
              <a:ext uri="{FF2B5EF4-FFF2-40B4-BE49-F238E27FC236}">
                <a16:creationId xmlns:a16="http://schemas.microsoft.com/office/drawing/2014/main" id="{3B5F5920-8606-754C-AA77-B642DC2FE802}"/>
              </a:ext>
            </a:extLst>
          </p:cNvPr>
          <p:cNvSpPr/>
          <p:nvPr/>
        </p:nvSpPr>
        <p:spPr>
          <a:xfrm>
            <a:off x="1690837" y="3179211"/>
            <a:ext cx="10501163" cy="1323439"/>
          </a:xfrm>
          <a:prstGeom prst="rect">
            <a:avLst/>
          </a:prstGeom>
        </p:spPr>
        <p:txBody>
          <a:bodyPr wrap="square">
            <a:spAutoFit/>
          </a:bodyPr>
          <a:lstStyle/>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transmuraal zorgpad voor de palliatieve patiënt, Netwerk palliatieve zorg Oost-Veluwe</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transmuraal zorgpad, Netwerken Palliatieve Zorg Twente</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het zorgpad palliatieve zorg Midden-Holland, Transmuraal Netwerk Midden-Holland</a:t>
            </a:r>
          </a:p>
          <a:p>
            <a:pPr marL="285750" indent="-285750">
              <a:buFont typeface="Arial" panose="020B0604020202020204" pitchFamily="34" charset="0"/>
              <a:buChar char="•"/>
            </a:pPr>
            <a:r>
              <a:rPr lang="nl-NL" sz="1600" dirty="0">
                <a:solidFill>
                  <a:schemeClr val="tx1">
                    <a:lumMod val="95000"/>
                    <a:lumOff val="5000"/>
                  </a:schemeClr>
                </a:solidFill>
                <a:latin typeface="Calibri" panose="020F0502020204030204" pitchFamily="34" charset="0"/>
                <a:cs typeface="Calibri" panose="020F0502020204030204" pitchFamily="34" charset="0"/>
              </a:rPr>
              <a:t>transmuraal zorgpad Palliatieve Zorg, netwerk palliatieve zorg Achterhoek</a:t>
            </a:r>
          </a:p>
          <a:p>
            <a:pPr marL="285750" indent="-285750">
              <a:buFont typeface="Arial" panose="020B0604020202020204" pitchFamily="34" charset="0"/>
              <a:buChar char="•"/>
            </a:pPr>
            <a:endParaRPr lang="nl-NL" sz="16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13" name="Picture 6">
            <a:hlinkClick r:id="rId3" action="ppaction://hlinksldjump"/>
            <a:extLst>
              <a:ext uri="{FF2B5EF4-FFF2-40B4-BE49-F238E27FC236}">
                <a16:creationId xmlns:a16="http://schemas.microsoft.com/office/drawing/2014/main" id="{AC32F98A-459A-47E1-8ECE-C69478C83CD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8" name="Rectangle 12">
            <a:extLst>
              <a:ext uri="{FF2B5EF4-FFF2-40B4-BE49-F238E27FC236}">
                <a16:creationId xmlns:a16="http://schemas.microsoft.com/office/drawing/2014/main" id="{BD417F4B-CC5F-4012-8CC9-F54176005BE7}"/>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 name="Rectangle 4">
            <a:extLst>
              <a:ext uri="{FF2B5EF4-FFF2-40B4-BE49-F238E27FC236}">
                <a16:creationId xmlns:a16="http://schemas.microsoft.com/office/drawing/2014/main" id="{972805D7-454A-448E-A522-22EDB47083A3}"/>
              </a:ext>
            </a:extLst>
          </p:cNvPr>
          <p:cNvSpPr/>
          <p:nvPr/>
        </p:nvSpPr>
        <p:spPr>
          <a:xfrm>
            <a:off x="897835" y="1333346"/>
            <a:ext cx="1928733"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bronnen</a:t>
            </a:r>
            <a:endParaRPr lang="en-US" sz="3600" dirty="0">
              <a:solidFill>
                <a:schemeClr val="bg1"/>
              </a:solidFill>
            </a:endParaRPr>
          </a:p>
        </p:txBody>
      </p:sp>
      <p:sp>
        <p:nvSpPr>
          <p:cNvPr id="9" name="Rectangle 8">
            <a:extLst>
              <a:ext uri="{FF2B5EF4-FFF2-40B4-BE49-F238E27FC236}">
                <a16:creationId xmlns:a16="http://schemas.microsoft.com/office/drawing/2014/main" id="{7F4B5773-FDBF-432B-B32A-791E45E8D902}"/>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3264891037"/>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C95B6B6F-E8E8-7746-BE14-CAEB6CF75956}"/>
              </a:ext>
            </a:extLst>
          </p:cNvPr>
          <p:cNvSpPr/>
          <p:nvPr/>
        </p:nvSpPr>
        <p:spPr>
          <a:xfrm>
            <a:off x="0" y="2255108"/>
            <a:ext cx="12192000" cy="39418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a:extLst>
              <a:ext uri="{FF2B5EF4-FFF2-40B4-BE49-F238E27FC236}">
                <a16:creationId xmlns:a16="http://schemas.microsoft.com/office/drawing/2014/main" id="{3B5F5920-8606-754C-AA77-B642DC2FE802}"/>
              </a:ext>
            </a:extLst>
          </p:cNvPr>
          <p:cNvSpPr/>
          <p:nvPr/>
        </p:nvSpPr>
        <p:spPr>
          <a:xfrm>
            <a:off x="741144" y="2596332"/>
            <a:ext cx="10501163" cy="2800767"/>
          </a:xfrm>
          <a:prstGeom prst="rect">
            <a:avLst/>
          </a:prstGeom>
        </p:spPr>
        <p:txBody>
          <a:bodyPr wrap="square">
            <a:spAutoFit/>
          </a:bodyPr>
          <a:lstStyle/>
          <a:p>
            <a:r>
              <a:rPr lang="nl-NL" sz="1600" dirty="0"/>
              <a:t>Dit zorgpad is ontstaan vanuit de behoefte van patiënten en zorgverleners aan een transmurale manier van werken voor de palliatieve zorg in de regio Midden-Brabant. Door een goed beschreven zorgpad en regionale consensus hierover, faciliteren we een continuüm van zorg (op maat) voor de palliatieve patiënt.</a:t>
            </a:r>
          </a:p>
          <a:p>
            <a:endParaRPr lang="nl-NL" sz="1600" dirty="0"/>
          </a:p>
          <a:p>
            <a:r>
              <a:rPr lang="nl-NL" sz="1600" dirty="0"/>
              <a:t>Het doel van dit zorgpad is: </a:t>
            </a:r>
          </a:p>
          <a:p>
            <a:pPr marL="285750" indent="-285750">
              <a:buFont typeface="Arial" panose="020B0604020202020204" pitchFamily="34" charset="0"/>
              <a:buChar char="•"/>
            </a:pPr>
            <a:r>
              <a:rPr lang="nl-NL" sz="1600" dirty="0"/>
              <a:t>betere signalering en markering van de palliatieve fase, met aandacht voor kwaliteit van leven;</a:t>
            </a:r>
          </a:p>
          <a:p>
            <a:pPr marL="285750" indent="-285750">
              <a:buFont typeface="Arial" panose="020B0604020202020204" pitchFamily="34" charset="0"/>
              <a:buChar char="•"/>
            </a:pPr>
            <a:r>
              <a:rPr lang="nl-NL" sz="1600" dirty="0"/>
              <a:t>de zorg en ondersteuning samen met de patiënt en naasten vormgeven op basis van de behoefte van de patiënt; </a:t>
            </a:r>
          </a:p>
          <a:p>
            <a:pPr marL="285750" indent="-285750">
              <a:buFont typeface="Arial" panose="020B0604020202020204" pitchFamily="34" charset="0"/>
              <a:buChar char="•"/>
            </a:pPr>
            <a:r>
              <a:rPr lang="nl-NL" sz="1600" dirty="0"/>
              <a:t>meer preventief en proactief werken in plaats van reactief handelen;</a:t>
            </a:r>
          </a:p>
          <a:p>
            <a:pPr marL="285750" indent="-285750">
              <a:buFont typeface="Arial" panose="020B0604020202020204" pitchFamily="34" charset="0"/>
              <a:buChar char="•"/>
            </a:pPr>
            <a:r>
              <a:rPr lang="nl-NL" sz="1600" dirty="0"/>
              <a:t>verbetering van overdracht en samenwerking tussen verschillende disciplines; </a:t>
            </a:r>
          </a:p>
          <a:p>
            <a:pPr marL="285750" indent="-285750">
              <a:buFont typeface="Arial" panose="020B0604020202020204" pitchFamily="34" charset="0"/>
              <a:buChar char="•"/>
            </a:pPr>
            <a:r>
              <a:rPr lang="nl-NL" sz="1600" dirty="0"/>
              <a:t>verbeterde en eenduidige werkafspraken. </a:t>
            </a:r>
          </a:p>
          <a:p>
            <a:endParaRPr lang="nl-NL" sz="1600"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13" name="Picture 6">
            <a:hlinkClick r:id="rId3" action="ppaction://hlinksldjump"/>
            <a:extLst>
              <a:ext uri="{FF2B5EF4-FFF2-40B4-BE49-F238E27FC236}">
                <a16:creationId xmlns:a16="http://schemas.microsoft.com/office/drawing/2014/main" id="{AC32F98A-459A-47E1-8ECE-C69478C83CD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8" name="Rectangle 12">
            <a:extLst>
              <a:ext uri="{FF2B5EF4-FFF2-40B4-BE49-F238E27FC236}">
                <a16:creationId xmlns:a16="http://schemas.microsoft.com/office/drawing/2014/main" id="{BD417F4B-CC5F-4012-8CC9-F54176005BE7}"/>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 name="Rectangle 4">
            <a:extLst>
              <a:ext uri="{FF2B5EF4-FFF2-40B4-BE49-F238E27FC236}">
                <a16:creationId xmlns:a16="http://schemas.microsoft.com/office/drawing/2014/main" id="{972805D7-454A-448E-A522-22EDB47083A3}"/>
              </a:ext>
            </a:extLst>
          </p:cNvPr>
          <p:cNvSpPr/>
          <p:nvPr/>
        </p:nvSpPr>
        <p:spPr>
          <a:xfrm>
            <a:off x="741144" y="1300614"/>
            <a:ext cx="5724644" cy="646331"/>
          </a:xfrm>
          <a:prstGeom prst="rect">
            <a:avLst/>
          </a:prstGeom>
        </p:spPr>
        <p:txBody>
          <a:bodyPr wrap="none">
            <a:spAutoFit/>
          </a:bodyPr>
          <a:lstStyle/>
          <a:p>
            <a:r>
              <a:rPr lang="en-US" sz="3600" dirty="0" err="1">
                <a:solidFill>
                  <a:schemeClr val="bg1"/>
                </a:solidFill>
                <a:latin typeface="Arial" panose="020B0604020202020204" pitchFamily="34" charset="0"/>
                <a:cs typeface="Arial" panose="020B0604020202020204" pitchFamily="34" charset="0"/>
              </a:rPr>
              <a:t>aanleiding</a:t>
            </a:r>
            <a:r>
              <a:rPr lang="en-US" sz="3600" dirty="0">
                <a:solidFill>
                  <a:schemeClr val="bg1"/>
                </a:solidFill>
                <a:latin typeface="Arial" panose="020B0604020202020204" pitchFamily="34" charset="0"/>
                <a:cs typeface="Arial" panose="020B0604020202020204" pitchFamily="34" charset="0"/>
              </a:rPr>
              <a:t> voor </a:t>
            </a:r>
            <a:r>
              <a:rPr lang="en-US" sz="3600" dirty="0" err="1">
                <a:solidFill>
                  <a:schemeClr val="bg1"/>
                </a:solidFill>
                <a:latin typeface="Arial" panose="020B0604020202020204" pitchFamily="34" charset="0"/>
                <a:cs typeface="Arial" panose="020B0604020202020204" pitchFamily="34" charset="0"/>
              </a:rPr>
              <a:t>dit</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zorgpad</a:t>
            </a:r>
            <a:endParaRPr lang="en-US" sz="3600" dirty="0">
              <a:solidFill>
                <a:schemeClr val="bg1"/>
              </a:solidFill>
            </a:endParaRPr>
          </a:p>
        </p:txBody>
      </p:sp>
      <p:sp>
        <p:nvSpPr>
          <p:cNvPr id="12" name="Rectangle 8">
            <a:extLst>
              <a:ext uri="{FF2B5EF4-FFF2-40B4-BE49-F238E27FC236}">
                <a16:creationId xmlns:a16="http://schemas.microsoft.com/office/drawing/2014/main" id="{A4B065CD-E2D3-4A91-8467-1ED11D7985BA}"/>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2361545553"/>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9">
            <a:extLst>
              <a:ext uri="{FF2B5EF4-FFF2-40B4-BE49-F238E27FC236}">
                <a16:creationId xmlns:a16="http://schemas.microsoft.com/office/drawing/2014/main" id="{5A72B64F-348C-483A-8F1C-E806FCFD8D80}"/>
              </a:ext>
            </a:extLst>
          </p:cNvPr>
          <p:cNvSpPr/>
          <p:nvPr/>
        </p:nvSpPr>
        <p:spPr>
          <a:xfrm>
            <a:off x="0" y="2255108"/>
            <a:ext cx="12192000" cy="394180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a:extLst>
              <a:ext uri="{FF2B5EF4-FFF2-40B4-BE49-F238E27FC236}">
                <a16:creationId xmlns:a16="http://schemas.microsoft.com/office/drawing/2014/main" id="{3B5F5920-8606-754C-AA77-B642DC2FE802}"/>
              </a:ext>
            </a:extLst>
          </p:cNvPr>
          <p:cNvSpPr/>
          <p:nvPr/>
        </p:nvSpPr>
        <p:spPr>
          <a:xfrm>
            <a:off x="595162" y="2744928"/>
            <a:ext cx="11001676" cy="2554545"/>
          </a:xfrm>
          <a:prstGeom prst="rect">
            <a:avLst/>
          </a:prstGeom>
        </p:spPr>
        <p:txBody>
          <a:bodyPr wrap="square">
            <a:spAutoFit/>
          </a:bodyPr>
          <a:lstStyle/>
          <a:p>
            <a:r>
              <a:rPr lang="nl-NL" sz="1600" i="1" dirty="0"/>
              <a:t>Palliatieve zorg is zorg die de kwaliteit van het leven verbetert van patiënten en hun naasten die te maken hebben met een</a:t>
            </a:r>
          </a:p>
          <a:p>
            <a:r>
              <a:rPr lang="nl-NL" sz="1600" i="1" dirty="0"/>
              <a:t>levensbedreigende aandoening (ongeneeslijke ziekte) of kwetsbaarheid, door het voorkomen en verlichten van lijden, door middel</a:t>
            </a:r>
          </a:p>
          <a:p>
            <a:r>
              <a:rPr lang="nl-NL" sz="1600" i="1" dirty="0"/>
              <a:t>van vroegtijdige signalering en zorgvuldige beoordeling en behandeling van problemen van fysieke, psychische, sociale en spirituele</a:t>
            </a:r>
          </a:p>
          <a:p>
            <a:r>
              <a:rPr lang="nl-NL" sz="1600" i="1" dirty="0"/>
              <a:t>aard. Gedurende het beloop van de ziekte of kwetsbaarheid heeft palliatieve zorg oog voor het behoud van autonomie, toegang</a:t>
            </a:r>
          </a:p>
          <a:p>
            <a:r>
              <a:rPr lang="nl-NL" sz="1600" i="1" dirty="0"/>
              <a:t>tot informatie en keuzemogelijkheden</a:t>
            </a:r>
            <a:r>
              <a:rPr lang="nl-NL" sz="1600" dirty="0"/>
              <a:t>.*</a:t>
            </a:r>
          </a:p>
          <a:p>
            <a:endParaRPr lang="nl-NL" sz="1600" dirty="0"/>
          </a:p>
          <a:p>
            <a:r>
              <a:rPr lang="nl-NL" sz="1600" dirty="0"/>
              <a:t>Palliatieve zorg is zorg op maat, die aansluit bij de wensen en behoeften van de patiënt en zijn naasten. Palliatieve zorg is multidisciplinaire zorg. Dit multidisciplinaire karakter vraagt om onderlinge afstemming, uitwisseling van kennis en samenwerking tussen medewerkers vanuit verschillende organisaties. </a:t>
            </a:r>
          </a:p>
          <a:p>
            <a:endParaRPr lang="nl-NL" sz="1600" dirty="0"/>
          </a:p>
        </p:txBody>
      </p:sp>
      <p:pic>
        <p:nvPicPr>
          <p:cNvPr id="13" name="Picture 6">
            <a:hlinkClick r:id="rId3" action="ppaction://hlinksldjump"/>
            <a:extLst>
              <a:ext uri="{FF2B5EF4-FFF2-40B4-BE49-F238E27FC236}">
                <a16:creationId xmlns:a16="http://schemas.microsoft.com/office/drawing/2014/main" id="{AC32F98A-459A-47E1-8ECE-C69478C83CD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2" name="Rechthoek 1">
            <a:extLst>
              <a:ext uri="{FF2B5EF4-FFF2-40B4-BE49-F238E27FC236}">
                <a16:creationId xmlns:a16="http://schemas.microsoft.com/office/drawing/2014/main" id="{7EB1DC83-CD57-4555-9A2B-685E556CF879}"/>
              </a:ext>
            </a:extLst>
          </p:cNvPr>
          <p:cNvSpPr/>
          <p:nvPr/>
        </p:nvSpPr>
        <p:spPr>
          <a:xfrm>
            <a:off x="595162" y="6378957"/>
            <a:ext cx="10170912" cy="307777"/>
          </a:xfrm>
          <a:prstGeom prst="rect">
            <a:avLst/>
          </a:prstGeom>
        </p:spPr>
        <p:txBody>
          <a:bodyPr wrap="square">
            <a:spAutoFit/>
          </a:bodyPr>
          <a:lstStyle/>
          <a:p>
            <a:r>
              <a:rPr lang="nl-NL" sz="1400" i="1" dirty="0"/>
              <a:t>*Bron: aangepaste definitie Palliatieve Zorg in het Kwaliteitskader (gemodificeerd WHO 2002). </a:t>
            </a:r>
          </a:p>
        </p:txBody>
      </p:sp>
      <p:sp>
        <p:nvSpPr>
          <p:cNvPr id="8" name="Rectangle 12">
            <a:extLst>
              <a:ext uri="{FF2B5EF4-FFF2-40B4-BE49-F238E27FC236}">
                <a16:creationId xmlns:a16="http://schemas.microsoft.com/office/drawing/2014/main" id="{A18BB879-CD53-436D-93A2-78A72FFFA4BA}"/>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 name="Rectangle 4">
            <a:extLst>
              <a:ext uri="{FF2B5EF4-FFF2-40B4-BE49-F238E27FC236}">
                <a16:creationId xmlns:a16="http://schemas.microsoft.com/office/drawing/2014/main" id="{38E1851D-B20C-4ABB-A821-0C6FB8C48F58}"/>
              </a:ext>
            </a:extLst>
          </p:cNvPr>
          <p:cNvSpPr/>
          <p:nvPr/>
        </p:nvSpPr>
        <p:spPr>
          <a:xfrm>
            <a:off x="595162" y="1426734"/>
            <a:ext cx="4544834" cy="646331"/>
          </a:xfrm>
          <a:prstGeom prst="rect">
            <a:avLst/>
          </a:prstGeom>
        </p:spPr>
        <p:txBody>
          <a:bodyPr wrap="none">
            <a:spAutoFit/>
          </a:bodyPr>
          <a:lstStyle/>
          <a:p>
            <a:r>
              <a:rPr lang="en-US" sz="3600" dirty="0" err="1">
                <a:solidFill>
                  <a:schemeClr val="bg1"/>
                </a:solidFill>
                <a:latin typeface="Arial" panose="020B0604020202020204" pitchFamily="34" charset="0"/>
                <a:cs typeface="Arial" panose="020B0604020202020204" pitchFamily="34" charset="0"/>
              </a:rPr>
              <a:t>kader</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palliatieve</a:t>
            </a:r>
            <a:r>
              <a:rPr lang="en-US" sz="3600" dirty="0">
                <a:solidFill>
                  <a:schemeClr val="bg1"/>
                </a:solidFill>
                <a:latin typeface="Arial" panose="020B0604020202020204" pitchFamily="34" charset="0"/>
                <a:cs typeface="Arial" panose="020B0604020202020204" pitchFamily="34" charset="0"/>
              </a:rPr>
              <a:t> </a:t>
            </a:r>
            <a:r>
              <a:rPr lang="en-US" sz="3600" dirty="0" err="1">
                <a:solidFill>
                  <a:schemeClr val="bg1"/>
                </a:solidFill>
                <a:latin typeface="Arial" panose="020B0604020202020204" pitchFamily="34" charset="0"/>
                <a:cs typeface="Arial" panose="020B0604020202020204" pitchFamily="34" charset="0"/>
              </a:rPr>
              <a:t>zorg</a:t>
            </a:r>
            <a:endParaRPr lang="en-US" sz="3600" dirty="0">
              <a:solidFill>
                <a:schemeClr val="bg1"/>
              </a:solidFill>
            </a:endParaRPr>
          </a:p>
        </p:txBody>
      </p:sp>
      <p:sp>
        <p:nvSpPr>
          <p:cNvPr id="9" name="Rectangle 8">
            <a:extLst>
              <a:ext uri="{FF2B5EF4-FFF2-40B4-BE49-F238E27FC236}">
                <a16:creationId xmlns:a16="http://schemas.microsoft.com/office/drawing/2014/main" id="{742A9C17-2464-4E1B-BACE-72DADE01DB4C}"/>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545338351"/>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C95B6B6F-E8E8-7746-BE14-CAEB6CF75956}"/>
              </a:ext>
            </a:extLst>
          </p:cNvPr>
          <p:cNvSpPr/>
          <p:nvPr/>
        </p:nvSpPr>
        <p:spPr>
          <a:xfrm>
            <a:off x="0" y="1056640"/>
            <a:ext cx="12192000" cy="48419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5" name="Rectangle 10">
            <a:extLst>
              <a:ext uri="{FF2B5EF4-FFF2-40B4-BE49-F238E27FC236}">
                <a16:creationId xmlns:a16="http://schemas.microsoft.com/office/drawing/2014/main" id="{0800B5DA-63F9-4808-A972-71BA926572D6}"/>
              </a:ext>
            </a:extLst>
          </p:cNvPr>
          <p:cNvSpPr/>
          <p:nvPr/>
        </p:nvSpPr>
        <p:spPr>
          <a:xfrm>
            <a:off x="129573" y="6094910"/>
            <a:ext cx="12062427" cy="886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dirty="0">
                <a:solidFill>
                  <a:schemeClr val="tx1"/>
                </a:solidFill>
              </a:rPr>
              <a:t>Een model is altijd een vereenvoudiging van de werkelijkheid. Het schema suggereert een volgordelijk proces. Dat is niet het geval. Er zijn veel dwarsverbanden en er wordt multidisciplinair samengewerkt op veel verschillende locaties in de regio. Hieronder volgt een inhoudelijke verdieping van de verschillende stappen.</a:t>
            </a:r>
          </a:p>
          <a:p>
            <a:endParaRPr lang="en-US" sz="1600" dirty="0">
              <a:solidFill>
                <a:schemeClr val="tx1"/>
              </a:solidFill>
            </a:endParaRPr>
          </a:p>
        </p:txBody>
      </p:sp>
      <p:pic>
        <p:nvPicPr>
          <p:cNvPr id="32" name="Picture 6">
            <a:hlinkClick r:id="rId3" action="ppaction://hlinksldjump"/>
            <a:extLst>
              <a:ext uri="{FF2B5EF4-FFF2-40B4-BE49-F238E27FC236}">
                <a16:creationId xmlns:a16="http://schemas.microsoft.com/office/drawing/2014/main" id="{0BA1D371-A6CE-43E2-BF92-60A20C5B0FC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39" name="Rectangle 8">
            <a:extLst>
              <a:ext uri="{FF2B5EF4-FFF2-40B4-BE49-F238E27FC236}">
                <a16:creationId xmlns:a16="http://schemas.microsoft.com/office/drawing/2014/main" id="{5FA632CC-EF22-4AD7-9EDD-B2DFB278EB6D}"/>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pic>
        <p:nvPicPr>
          <p:cNvPr id="3" name="Afbeelding 2">
            <a:extLst>
              <a:ext uri="{FF2B5EF4-FFF2-40B4-BE49-F238E27FC236}">
                <a16:creationId xmlns:a16="http://schemas.microsoft.com/office/drawing/2014/main" id="{D41B5A8E-6E61-472F-9BE6-0B1225DA03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1925" y="1496564"/>
            <a:ext cx="10168149" cy="3864872"/>
          </a:xfrm>
          <a:prstGeom prst="rect">
            <a:avLst/>
          </a:prstGeom>
        </p:spPr>
      </p:pic>
    </p:spTree>
    <p:extLst>
      <p:ext uri="{BB962C8B-B14F-4D97-AF65-F5344CB8AC3E}">
        <p14:creationId xmlns:p14="http://schemas.microsoft.com/office/powerpoint/2010/main" val="4046320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F29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Rectangle 39">
            <a:extLst>
              <a:ext uri="{FF2B5EF4-FFF2-40B4-BE49-F238E27FC236}">
                <a16:creationId xmlns:a16="http://schemas.microsoft.com/office/drawing/2014/main" id="{C95B6B6F-E8E8-7746-BE14-CAEB6CF75956}"/>
              </a:ext>
            </a:extLst>
          </p:cNvPr>
          <p:cNvSpPr/>
          <p:nvPr/>
        </p:nvSpPr>
        <p:spPr>
          <a:xfrm>
            <a:off x="0" y="2255108"/>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a:extLst>
              <a:ext uri="{FF2B5EF4-FFF2-40B4-BE49-F238E27FC236}">
                <a16:creationId xmlns:a16="http://schemas.microsoft.com/office/drawing/2014/main" id="{3B5F5920-8606-754C-AA77-B642DC2FE802}"/>
              </a:ext>
            </a:extLst>
          </p:cNvPr>
          <p:cNvSpPr/>
          <p:nvPr/>
        </p:nvSpPr>
        <p:spPr>
          <a:xfrm>
            <a:off x="725214" y="2341359"/>
            <a:ext cx="4800097" cy="5201424"/>
          </a:xfrm>
          <a:prstGeom prst="rect">
            <a:avLst/>
          </a:prstGeom>
        </p:spPr>
        <p:txBody>
          <a:bodyPr wrap="square">
            <a:spAutoFit/>
          </a:bodyPr>
          <a:lstStyle/>
          <a:p>
            <a:r>
              <a:rPr lang="nl-NL" sz="1600" b="1" dirty="0">
                <a:solidFill>
                  <a:schemeClr val="tx1">
                    <a:lumMod val="95000"/>
                    <a:lumOff val="5000"/>
                  </a:schemeClr>
                </a:solidFill>
                <a:latin typeface="Calibri" panose="020F0502020204030204" pitchFamily="34" charset="0"/>
                <a:cs typeface="Calibri" panose="020F0502020204030204" pitchFamily="34" charset="0"/>
              </a:rPr>
              <a:t>Palliatief Consultatie Team regio Tilburg e.o. </a:t>
            </a:r>
          </a:p>
          <a:p>
            <a:r>
              <a:rPr lang="nl-NL" sz="1600" dirty="0">
                <a:solidFill>
                  <a:schemeClr val="tx1">
                    <a:lumMod val="95000"/>
                    <a:lumOff val="5000"/>
                  </a:schemeClr>
                </a:solidFill>
                <a:latin typeface="Calibri" panose="020F0502020204030204" pitchFamily="34" charset="0"/>
                <a:cs typeface="Calibri" panose="020F0502020204030204" pitchFamily="34" charset="0"/>
              </a:rPr>
              <a:t>Dit team van en voor professionals is bereikbaar via telefoonnummer 088-6051444. Het team geeft antwoord op vragen over moeilijk behandelbare symptomen, beslissingen rondom het levenseinde, medicatie, problemen op existentieel of spiritueel gebied, organisatie van zorg, overbelasting van de mantelzorg en de sociale kaart.</a:t>
            </a:r>
          </a:p>
          <a:p>
            <a:endParaRPr lang="nl-NL" sz="1600" b="1" dirty="0">
              <a:solidFill>
                <a:schemeClr val="tx1">
                  <a:lumMod val="95000"/>
                  <a:lumOff val="5000"/>
                </a:schemeClr>
              </a:solidFill>
              <a:latin typeface="Calibri" panose="020F0502020204030204" pitchFamily="34" charset="0"/>
              <a:cs typeface="Calibri" panose="020F0502020204030204" pitchFamily="34" charset="0"/>
            </a:endParaRPr>
          </a:p>
          <a:p>
            <a:r>
              <a:rPr lang="nl-NL" sz="1600" b="1" dirty="0">
                <a:solidFill>
                  <a:schemeClr val="tx1">
                    <a:lumMod val="95000"/>
                    <a:lumOff val="5000"/>
                  </a:schemeClr>
                </a:solidFill>
                <a:latin typeface="Calibri" panose="020F0502020204030204" pitchFamily="34" charset="0"/>
                <a:cs typeface="Calibri" panose="020F0502020204030204" pitchFamily="34" charset="0"/>
              </a:rPr>
              <a:t>Palliatief Advies Team (PAT) ETZ</a:t>
            </a:r>
          </a:p>
          <a:p>
            <a:r>
              <a:rPr lang="nl-NL" sz="1600" dirty="0">
                <a:solidFill>
                  <a:schemeClr val="tx1">
                    <a:lumMod val="95000"/>
                    <a:lumOff val="5000"/>
                  </a:schemeClr>
                </a:solidFill>
                <a:latin typeface="Calibri" panose="020F0502020204030204" pitchFamily="34" charset="0"/>
                <a:cs typeface="Calibri" panose="020F0502020204030204" pitchFamily="34" charset="0"/>
              </a:rPr>
              <a:t>Dit is een multidisciplinair team dat artsen en verpleegkundigen binnen het ETZ kunnen consulteren via de telefoonnummers 013-2211030 als ze vragen hebben over of als er problemen zijn in de palliatieve fase. </a:t>
            </a:r>
          </a:p>
          <a:p>
            <a:endParaRPr lang="nl-NL" sz="1600" dirty="0">
              <a:solidFill>
                <a:schemeClr val="tx1">
                  <a:lumMod val="95000"/>
                  <a:lumOff val="5000"/>
                </a:schemeClr>
              </a:solidFill>
              <a:latin typeface="Calibri" panose="020F0502020204030204" pitchFamily="34" charset="0"/>
              <a:cs typeface="Calibri" panose="020F0502020204030204" pitchFamily="34" charset="0"/>
            </a:endParaRPr>
          </a:p>
          <a:p>
            <a:r>
              <a:rPr lang="nl-NL" sz="1600" b="1" dirty="0" err="1">
                <a:solidFill>
                  <a:schemeClr val="tx1">
                    <a:lumMod val="95000"/>
                    <a:lumOff val="5000"/>
                  </a:schemeClr>
                </a:solidFill>
                <a:latin typeface="Calibri" panose="020F0502020204030204" pitchFamily="34" charset="0"/>
                <a:cs typeface="Calibri" panose="020F0502020204030204" pitchFamily="34" charset="0"/>
              </a:rPr>
              <a:t>PalliArts</a:t>
            </a:r>
            <a:endParaRPr lang="nl-NL" sz="1600" b="1" dirty="0">
              <a:solidFill>
                <a:schemeClr val="tx1">
                  <a:lumMod val="95000"/>
                  <a:lumOff val="5000"/>
                </a:schemeClr>
              </a:solidFill>
              <a:latin typeface="Calibri" panose="020F0502020204030204" pitchFamily="34" charset="0"/>
              <a:cs typeface="Calibri" panose="020F0502020204030204" pitchFamily="34" charset="0"/>
            </a:endParaRPr>
          </a:p>
          <a:p>
            <a:r>
              <a:rPr lang="nl-NL" sz="1600" dirty="0">
                <a:solidFill>
                  <a:schemeClr val="tx1">
                    <a:lumMod val="95000"/>
                    <a:lumOff val="5000"/>
                  </a:schemeClr>
                </a:solidFill>
                <a:latin typeface="Calibri" panose="020F0502020204030204" pitchFamily="34" charset="0"/>
                <a:cs typeface="Calibri" panose="020F0502020204030204" pitchFamily="34" charset="0"/>
              </a:rPr>
              <a:t>Dit is een gratis te downloaden app voor richtlijnen.</a:t>
            </a:r>
          </a:p>
          <a:p>
            <a:endParaRPr lang="nl-NL" sz="1400" dirty="0">
              <a:solidFill>
                <a:schemeClr val="tx1">
                  <a:lumMod val="95000"/>
                  <a:lumOff val="5000"/>
                </a:schemeClr>
              </a:solidFill>
              <a:latin typeface="Calibri" panose="020F0502020204030204" pitchFamily="34" charset="0"/>
              <a:cs typeface="Calibri" panose="020F0502020204030204" pitchFamily="34" charset="0"/>
            </a:endParaRPr>
          </a:p>
          <a:p>
            <a:endParaRPr lang="nl-NL" sz="1400" dirty="0">
              <a:solidFill>
                <a:schemeClr val="tx1">
                  <a:lumMod val="95000"/>
                  <a:lumOff val="5000"/>
                </a:schemeClr>
              </a:solidFill>
              <a:latin typeface="Calibri" panose="020F0502020204030204" pitchFamily="34" charset="0"/>
              <a:cs typeface="Calibri" panose="020F0502020204030204" pitchFamily="34" charset="0"/>
            </a:endParaRPr>
          </a:p>
          <a:p>
            <a:endParaRPr lang="nl-NL" sz="1600" dirty="0">
              <a:solidFill>
                <a:schemeClr val="tx1">
                  <a:lumMod val="95000"/>
                  <a:lumOff val="5000"/>
                </a:schemeClr>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85D78EFF-8482-984F-92A2-49739F7DBADD}"/>
              </a:ext>
            </a:extLst>
          </p:cNvPr>
          <p:cNvSpPr/>
          <p:nvPr/>
        </p:nvSpPr>
        <p:spPr>
          <a:xfrm>
            <a:off x="725214" y="1332176"/>
            <a:ext cx="4365298"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experts voor </a:t>
            </a:r>
            <a:r>
              <a:rPr lang="en-US" sz="3600" dirty="0" err="1">
                <a:solidFill>
                  <a:schemeClr val="bg1"/>
                </a:solidFill>
                <a:latin typeface="Arial" panose="020B0604020202020204" pitchFamily="34" charset="0"/>
                <a:cs typeface="Arial" panose="020B0604020202020204" pitchFamily="34" charset="0"/>
              </a:rPr>
              <a:t>overleg</a:t>
            </a:r>
            <a:endParaRPr lang="en-US" sz="3600" dirty="0">
              <a:solidFill>
                <a:schemeClr val="bg1"/>
              </a:solidFill>
              <a:latin typeface="Arial" panose="020B0604020202020204" pitchFamily="34" charset="0"/>
              <a:cs typeface="Arial" panose="020B0604020202020204" pitchFamily="34" charset="0"/>
            </a:endParaRPr>
          </a:p>
        </p:txBody>
      </p:sp>
      <p:pic>
        <p:nvPicPr>
          <p:cNvPr id="11" name="Picture 10">
            <a:hlinkClick r:id="rId3" action="ppaction://hlinksldjump"/>
            <a:extLst>
              <a:ext uri="{FF2B5EF4-FFF2-40B4-BE49-F238E27FC236}">
                <a16:creationId xmlns:a16="http://schemas.microsoft.com/office/drawing/2014/main" id="{D35D9EC4-181B-FA4B-BCCD-FEB18AC016D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4" name="Rectangle 3">
            <a:extLst>
              <a:ext uri="{FF2B5EF4-FFF2-40B4-BE49-F238E27FC236}">
                <a16:creationId xmlns:a16="http://schemas.microsoft.com/office/drawing/2014/main" id="{80D4CDE9-A95B-448E-9BA3-0446A3738610}"/>
              </a:ext>
            </a:extLst>
          </p:cNvPr>
          <p:cNvSpPr/>
          <p:nvPr/>
        </p:nvSpPr>
        <p:spPr>
          <a:xfrm>
            <a:off x="6453353" y="2341359"/>
            <a:ext cx="5284688" cy="4678204"/>
          </a:xfrm>
          <a:prstGeom prst="rect">
            <a:avLst/>
          </a:prstGeom>
        </p:spPr>
        <p:txBody>
          <a:bodyPr wrap="square">
            <a:spAutoFit/>
          </a:bodyPr>
          <a:lstStyle/>
          <a:p>
            <a:r>
              <a:rPr lang="nl-NL" sz="1600" b="1" dirty="0">
                <a:solidFill>
                  <a:schemeClr val="tx1">
                    <a:lumMod val="95000"/>
                    <a:lumOff val="5000"/>
                  </a:schemeClr>
                </a:solidFill>
                <a:latin typeface="Calibri" panose="020F0502020204030204" pitchFamily="34" charset="0"/>
                <a:cs typeface="Calibri" panose="020F0502020204030204" pitchFamily="34" charset="0"/>
              </a:rPr>
              <a:t>Centrum voor Levensvragen Midden- en </a:t>
            </a:r>
            <a:r>
              <a:rPr lang="nl-NL" sz="1600" b="1" dirty="0" err="1">
                <a:solidFill>
                  <a:schemeClr val="tx1">
                    <a:lumMod val="95000"/>
                    <a:lumOff val="5000"/>
                  </a:schemeClr>
                </a:solidFill>
                <a:latin typeface="Calibri" panose="020F0502020204030204" pitchFamily="34" charset="0"/>
                <a:cs typeface="Calibri" panose="020F0502020204030204" pitchFamily="34" charset="0"/>
              </a:rPr>
              <a:t>OostBrabant</a:t>
            </a:r>
            <a:endParaRPr lang="nl-NL" sz="1600" b="1" dirty="0">
              <a:solidFill>
                <a:schemeClr val="tx1">
                  <a:lumMod val="95000"/>
                  <a:lumOff val="5000"/>
                </a:schemeClr>
              </a:solidFill>
              <a:latin typeface="Calibri" panose="020F0502020204030204" pitchFamily="34" charset="0"/>
              <a:cs typeface="Calibri" panose="020F0502020204030204" pitchFamily="34" charset="0"/>
            </a:endParaRPr>
          </a:p>
          <a:p>
            <a:r>
              <a:rPr lang="nl-NL" sz="1600" dirty="0">
                <a:solidFill>
                  <a:schemeClr val="tx1">
                    <a:lumMod val="95000"/>
                    <a:lumOff val="5000"/>
                  </a:schemeClr>
                </a:solidFill>
                <a:latin typeface="Calibri" panose="020F0502020204030204" pitchFamily="34" charset="0"/>
                <a:cs typeface="Calibri" panose="020F0502020204030204" pitchFamily="34" charset="0"/>
              </a:rPr>
              <a:t>De geestelijk verzorgers zijn professionals die begeleiding, hulpverlening en advies bij zingeving en levensbeschouwing bieden. Zij kunnen bij thuiswonende mensen kosteloos worden ingezet. </a:t>
            </a:r>
            <a:br>
              <a:rPr lang="nl-NL" sz="1600" dirty="0">
                <a:solidFill>
                  <a:schemeClr val="tx1">
                    <a:lumMod val="95000"/>
                    <a:lumOff val="5000"/>
                  </a:schemeClr>
                </a:solidFill>
                <a:latin typeface="Calibri" panose="020F0502020204030204" pitchFamily="34" charset="0"/>
                <a:cs typeface="Calibri" panose="020F0502020204030204" pitchFamily="34" charset="0"/>
              </a:rPr>
            </a:br>
            <a:r>
              <a:rPr lang="nl-NL" sz="1600" dirty="0">
                <a:solidFill>
                  <a:schemeClr val="tx1">
                    <a:lumMod val="95000"/>
                    <a:lumOff val="5000"/>
                  </a:schemeClr>
                </a:solidFill>
                <a:latin typeface="Calibri" panose="020F0502020204030204" pitchFamily="34" charset="0"/>
                <a:cs typeface="Calibri" panose="020F0502020204030204" pitchFamily="34" charset="0"/>
              </a:rPr>
              <a:t>Contact via: </a:t>
            </a:r>
            <a:r>
              <a:rPr lang="nl-NL" sz="1600" dirty="0">
                <a:solidFill>
                  <a:schemeClr val="tx1">
                    <a:lumMod val="95000"/>
                    <a:lumOff val="5000"/>
                  </a:schemeClr>
                </a:solidFill>
                <a:latin typeface="Calibri" panose="020F0502020204030204" pitchFamily="34" charset="0"/>
                <a:cs typeface="Calibri" panose="020F0502020204030204" pitchFamily="34" charset="0"/>
                <a:hlinkClick r:id="rId5"/>
              </a:rPr>
              <a:t>www.centrumvoorlevensvragen-oostbrabant.nl</a:t>
            </a:r>
            <a:r>
              <a:rPr lang="nl-NL" sz="1600" dirty="0">
                <a:solidFill>
                  <a:schemeClr val="tx1">
                    <a:lumMod val="95000"/>
                    <a:lumOff val="5000"/>
                  </a:schemeClr>
                </a:solidFill>
                <a:latin typeface="Calibri" panose="020F0502020204030204" pitchFamily="34" charset="0"/>
                <a:cs typeface="Calibri" panose="020F0502020204030204" pitchFamily="34" charset="0"/>
              </a:rPr>
              <a:t> </a:t>
            </a:r>
          </a:p>
          <a:p>
            <a:endParaRPr lang="nl-NL" sz="1600" dirty="0"/>
          </a:p>
          <a:p>
            <a:r>
              <a:rPr lang="nl-NL" sz="1600" b="1" dirty="0"/>
              <a:t>Hospices</a:t>
            </a:r>
          </a:p>
          <a:p>
            <a:r>
              <a:rPr lang="nl-NL" sz="1600" dirty="0"/>
              <a:t>Er zijn vier hospices in de regio. De bereikbaarheid en de beschikbaarheid van de bedden zijn te vinden in de regionale ZorgbedApp Midden-Brabant. </a:t>
            </a:r>
            <a:r>
              <a:rPr lang="nl-NL" sz="1600" dirty="0">
                <a:hlinkClick r:id="rId6"/>
              </a:rPr>
              <a:t>https://webapp.zorgbedmb.nl/</a:t>
            </a:r>
            <a:r>
              <a:rPr lang="nl-NL" sz="1600" dirty="0"/>
              <a:t>  </a:t>
            </a:r>
          </a:p>
          <a:p>
            <a:endParaRPr lang="nl-NL" sz="1600" dirty="0"/>
          </a:p>
          <a:p>
            <a:r>
              <a:rPr lang="nl-NL" sz="1600" b="1" dirty="0"/>
              <a:t>Gespecialiseerde verpleging palliatieve zorg</a:t>
            </a:r>
          </a:p>
          <a:p>
            <a:r>
              <a:rPr lang="nl-NL" sz="1600" dirty="0"/>
              <a:t>Neem contact op met de wijkverpleging of het hospice voor de mogelijkheden. </a:t>
            </a:r>
          </a:p>
          <a:p>
            <a:endParaRPr lang="nl-NL" sz="1400" dirty="0"/>
          </a:p>
          <a:p>
            <a:endParaRPr lang="nl-NL" sz="1400" dirty="0"/>
          </a:p>
          <a:p>
            <a:endParaRPr lang="nl-NL" sz="1400" dirty="0"/>
          </a:p>
          <a:p>
            <a:endParaRPr lang="nl-NL" sz="1600" dirty="0"/>
          </a:p>
        </p:txBody>
      </p:sp>
      <p:sp>
        <p:nvSpPr>
          <p:cNvPr id="10" name="Rectangle 8">
            <a:extLst>
              <a:ext uri="{FF2B5EF4-FFF2-40B4-BE49-F238E27FC236}">
                <a16:creationId xmlns:a16="http://schemas.microsoft.com/office/drawing/2014/main" id="{2FDC5D15-FDF5-4894-9841-B7443D8D1E46}"/>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2570107027"/>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Rectangle 39">
            <a:extLst>
              <a:ext uri="{FF2B5EF4-FFF2-40B4-BE49-F238E27FC236}">
                <a16:creationId xmlns:a16="http://schemas.microsoft.com/office/drawing/2014/main" id="{C95B6B6F-E8E8-7746-BE14-CAEB6CF75956}"/>
              </a:ext>
            </a:extLst>
          </p:cNvPr>
          <p:cNvSpPr/>
          <p:nvPr/>
        </p:nvSpPr>
        <p:spPr>
          <a:xfrm>
            <a:off x="0" y="2274563"/>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hlinkClick r:id="rId3" action="ppaction://hlinksldjump"/>
            <a:extLst>
              <a:ext uri="{FF2B5EF4-FFF2-40B4-BE49-F238E27FC236}">
                <a16:creationId xmlns:a16="http://schemas.microsoft.com/office/drawing/2014/main" id="{A2E3DCF4-6771-A343-9935-03399C22C77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2" name="Oval 11">
            <a:extLst>
              <a:ext uri="{FF2B5EF4-FFF2-40B4-BE49-F238E27FC236}">
                <a16:creationId xmlns:a16="http://schemas.microsoft.com/office/drawing/2014/main" id="{6A5699B0-A86D-C94B-8C5B-380FF01C15EB}"/>
              </a:ext>
            </a:extLst>
          </p:cNvPr>
          <p:cNvSpPr/>
          <p:nvPr/>
        </p:nvSpPr>
        <p:spPr>
          <a:xfrm>
            <a:off x="407377" y="1480850"/>
            <a:ext cx="313765" cy="313765"/>
          </a:xfrm>
          <a:prstGeom prst="ellipse">
            <a:avLst/>
          </a:prstGeom>
          <a:solidFill>
            <a:srgbClr val="F29E00"/>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1</a:t>
            </a:r>
            <a:endParaRPr lang="en-US"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B5F5920-8606-754C-AA77-B642DC2FE802}"/>
              </a:ext>
            </a:extLst>
          </p:cNvPr>
          <p:cNvSpPr/>
          <p:nvPr/>
        </p:nvSpPr>
        <p:spPr>
          <a:xfrm>
            <a:off x="897835" y="2472174"/>
            <a:ext cx="5492806" cy="2800767"/>
          </a:xfrm>
          <a:prstGeom prst="rect">
            <a:avLst/>
          </a:prstGeom>
        </p:spPr>
        <p:txBody>
          <a:bodyPr wrap="square">
            <a:spAutoFit/>
          </a:bodyPr>
          <a:lstStyle/>
          <a:p>
            <a:r>
              <a:rPr lang="nl-NL" sz="1600" b="1" dirty="0"/>
              <a:t>Wat</a:t>
            </a:r>
          </a:p>
          <a:p>
            <a:r>
              <a:rPr lang="nl-NL" sz="1600" dirty="0"/>
              <a:t>Signaleren is het herkennen van patiënten met een beperkte levensverwachting (minder dan 1 jaar).</a:t>
            </a:r>
          </a:p>
          <a:p>
            <a:endParaRPr lang="nl-NL" sz="1600" dirty="0"/>
          </a:p>
          <a:p>
            <a:r>
              <a:rPr lang="nl-NL" sz="1600" b="1" dirty="0"/>
              <a:t>Waarom</a:t>
            </a:r>
          </a:p>
          <a:p>
            <a:r>
              <a:rPr lang="nl-NL" sz="1600" dirty="0"/>
              <a:t>Signalering is nodig om de palliatieve fase te kunnen markeren. Door signalering kunnen zorgverleners tijdig anticiperen op (aankomende) problemen. Dit draagt bij aan de kwaliteit van leven van patiënten en naasten.</a:t>
            </a:r>
          </a:p>
          <a:p>
            <a:endParaRPr lang="nl-NL" sz="1600" dirty="0"/>
          </a:p>
          <a:p>
            <a:endParaRPr lang="nl-NL" sz="1600" dirty="0"/>
          </a:p>
        </p:txBody>
      </p:sp>
      <p:sp>
        <p:nvSpPr>
          <p:cNvPr id="5" name="Rectangle 4">
            <a:extLst>
              <a:ext uri="{FF2B5EF4-FFF2-40B4-BE49-F238E27FC236}">
                <a16:creationId xmlns:a16="http://schemas.microsoft.com/office/drawing/2014/main" id="{85D78EFF-8482-984F-92A2-49739F7DBADD}"/>
              </a:ext>
            </a:extLst>
          </p:cNvPr>
          <p:cNvSpPr/>
          <p:nvPr/>
        </p:nvSpPr>
        <p:spPr>
          <a:xfrm>
            <a:off x="897835" y="1333346"/>
            <a:ext cx="2416046" cy="646331"/>
          </a:xfrm>
          <a:prstGeom prst="rect">
            <a:avLst/>
          </a:prstGeom>
        </p:spPr>
        <p:txBody>
          <a:bodyPr wrap="none">
            <a:spAutoFit/>
          </a:bodyPr>
          <a:lstStyle/>
          <a:p>
            <a:r>
              <a:rPr lang="en-US" sz="3600" dirty="0" err="1">
                <a:solidFill>
                  <a:schemeClr val="bg1"/>
                </a:solidFill>
                <a:latin typeface="Arial" panose="020B0604020202020204" pitchFamily="34" charset="0"/>
                <a:cs typeface="Arial" panose="020B0604020202020204" pitchFamily="34" charset="0"/>
              </a:rPr>
              <a:t>signalering</a:t>
            </a:r>
            <a:endParaRPr lang="en-US" sz="3600" dirty="0">
              <a:solidFill>
                <a:schemeClr val="bg1"/>
              </a:solidFill>
            </a:endParaRPr>
          </a:p>
        </p:txBody>
      </p:sp>
      <p:sp>
        <p:nvSpPr>
          <p:cNvPr id="10" name="Rectangle 3">
            <a:extLst>
              <a:ext uri="{FF2B5EF4-FFF2-40B4-BE49-F238E27FC236}">
                <a16:creationId xmlns:a16="http://schemas.microsoft.com/office/drawing/2014/main" id="{BCF86CEA-45C6-4EC2-8708-1D1466EFDF42}"/>
              </a:ext>
            </a:extLst>
          </p:cNvPr>
          <p:cNvSpPr/>
          <p:nvPr/>
        </p:nvSpPr>
        <p:spPr>
          <a:xfrm>
            <a:off x="6653719" y="2472174"/>
            <a:ext cx="5077838" cy="2062103"/>
          </a:xfrm>
          <a:prstGeom prst="rect">
            <a:avLst/>
          </a:prstGeom>
        </p:spPr>
        <p:txBody>
          <a:bodyPr wrap="square">
            <a:spAutoFit/>
          </a:bodyPr>
          <a:lstStyle/>
          <a:p>
            <a:r>
              <a:rPr lang="nl-NL" sz="1600" b="1" dirty="0"/>
              <a:t>Hoe</a:t>
            </a:r>
            <a:r>
              <a:rPr lang="nl-NL" sz="1600" dirty="0"/>
              <a:t> </a:t>
            </a:r>
          </a:p>
          <a:p>
            <a:r>
              <a:rPr lang="nl-NL" sz="1600" dirty="0"/>
              <a:t>Degene die signaleert bespreekt dit met de behandelend arts, die de palliatieve fase markeert.</a:t>
            </a:r>
            <a:endParaRPr lang="nl-NL" sz="1600" b="1" dirty="0"/>
          </a:p>
          <a:p>
            <a:endParaRPr lang="nl-NL" sz="1600" b="1" dirty="0"/>
          </a:p>
          <a:p>
            <a:r>
              <a:rPr lang="nl-NL" sz="1600" b="1" dirty="0"/>
              <a:t>Wie</a:t>
            </a:r>
            <a:r>
              <a:rPr lang="nl-NL" sz="1600" dirty="0"/>
              <a:t> </a:t>
            </a:r>
          </a:p>
          <a:p>
            <a:r>
              <a:rPr lang="nl-NL" sz="1600" dirty="0"/>
              <a:t>Signalering kan in principe door iedereen worden gedaan (professionals, patiënt, naaste, etc.).</a:t>
            </a:r>
          </a:p>
          <a:p>
            <a:endParaRPr lang="nl-NL" sz="1600" dirty="0"/>
          </a:p>
        </p:txBody>
      </p:sp>
      <p:sp>
        <p:nvSpPr>
          <p:cNvPr id="11" name="Rectangle 8">
            <a:extLst>
              <a:ext uri="{FF2B5EF4-FFF2-40B4-BE49-F238E27FC236}">
                <a16:creationId xmlns:a16="http://schemas.microsoft.com/office/drawing/2014/main" id="{B4B4F9B1-20AC-41BC-B788-09276CA1727A}"/>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1463935968"/>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0" name="Rectangle 39">
            <a:extLst>
              <a:ext uri="{FF2B5EF4-FFF2-40B4-BE49-F238E27FC236}">
                <a16:creationId xmlns:a16="http://schemas.microsoft.com/office/drawing/2014/main" id="{C95B6B6F-E8E8-7746-BE14-CAEB6CF75956}"/>
              </a:ext>
            </a:extLst>
          </p:cNvPr>
          <p:cNvSpPr/>
          <p:nvPr/>
        </p:nvSpPr>
        <p:spPr>
          <a:xfrm>
            <a:off x="0" y="2241981"/>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5" name="Rectangle 4">
            <a:extLst>
              <a:ext uri="{FF2B5EF4-FFF2-40B4-BE49-F238E27FC236}">
                <a16:creationId xmlns:a16="http://schemas.microsoft.com/office/drawing/2014/main" id="{85D78EFF-8482-984F-92A2-49739F7DBADD}"/>
              </a:ext>
            </a:extLst>
          </p:cNvPr>
          <p:cNvSpPr/>
          <p:nvPr/>
        </p:nvSpPr>
        <p:spPr>
          <a:xfrm>
            <a:off x="897835" y="1333346"/>
            <a:ext cx="2236510" cy="646331"/>
          </a:xfrm>
          <a:prstGeom prst="rect">
            <a:avLst/>
          </a:prstGeom>
        </p:spPr>
        <p:txBody>
          <a:bodyPr wrap="none">
            <a:spAutoFit/>
          </a:bodyPr>
          <a:lstStyle/>
          <a:p>
            <a:r>
              <a:rPr lang="en-US" sz="3600" dirty="0" err="1">
                <a:solidFill>
                  <a:schemeClr val="bg1"/>
                </a:solidFill>
                <a:latin typeface="Arial" panose="020B0604020202020204" pitchFamily="34" charset="0"/>
                <a:cs typeface="Arial" panose="020B0604020202020204" pitchFamily="34" charset="0"/>
              </a:rPr>
              <a:t>markering</a:t>
            </a:r>
            <a:endParaRPr lang="en-US" sz="3600" dirty="0">
              <a:solidFill>
                <a:schemeClr val="bg1"/>
              </a:solidFill>
            </a:endParaRPr>
          </a:p>
        </p:txBody>
      </p:sp>
      <p:pic>
        <p:nvPicPr>
          <p:cNvPr id="11" name="Picture 10">
            <a:hlinkClick r:id="rId3" action="ppaction://hlinksldjump"/>
            <a:extLst>
              <a:ext uri="{FF2B5EF4-FFF2-40B4-BE49-F238E27FC236}">
                <a16:creationId xmlns:a16="http://schemas.microsoft.com/office/drawing/2014/main" id="{BF1BE7A6-BEBB-C446-9FA0-D9479491BF5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4" name="Rectangle 3">
            <a:extLst>
              <a:ext uri="{FF2B5EF4-FFF2-40B4-BE49-F238E27FC236}">
                <a16:creationId xmlns:a16="http://schemas.microsoft.com/office/drawing/2014/main" id="{615F611D-B336-4DF5-9A36-0AA4A7AC995F}"/>
              </a:ext>
            </a:extLst>
          </p:cNvPr>
          <p:cNvSpPr/>
          <p:nvPr/>
        </p:nvSpPr>
        <p:spPr>
          <a:xfrm>
            <a:off x="897836" y="2349389"/>
            <a:ext cx="5347322" cy="4278094"/>
          </a:xfrm>
          <a:prstGeom prst="rect">
            <a:avLst/>
          </a:prstGeom>
        </p:spPr>
        <p:txBody>
          <a:bodyPr wrap="square">
            <a:spAutoFit/>
          </a:bodyPr>
          <a:lstStyle/>
          <a:p>
            <a:r>
              <a:rPr lang="nl-NL" sz="1600" b="1" dirty="0"/>
              <a:t>Wat</a:t>
            </a:r>
          </a:p>
          <a:p>
            <a:r>
              <a:rPr lang="nl-NL" sz="1600" dirty="0"/>
              <a:t>Het palliatieve zorgtraject start met het labelen van patiënten met een beperkte levensverwachting (minder dan 1 jaar). </a:t>
            </a:r>
          </a:p>
          <a:p>
            <a:endParaRPr lang="nl-NL" sz="1600" dirty="0"/>
          </a:p>
          <a:p>
            <a:r>
              <a:rPr lang="nl-NL" sz="1600" b="1" dirty="0"/>
              <a:t>Waarom</a:t>
            </a:r>
          </a:p>
          <a:p>
            <a:r>
              <a:rPr lang="nl-NL" sz="1600" dirty="0"/>
              <a:t>Markeren is van belang omdat daardoor -voor zowel patiënt als professional- helder wordt dat de laatste levensfase van de patiënt is aangebroken. </a:t>
            </a:r>
            <a:r>
              <a:rPr lang="nl-NL" sz="1600"/>
              <a:t>Op </a:t>
            </a:r>
            <a:r>
              <a:rPr lang="nl-NL" sz="1600" dirty="0"/>
              <a:t>basis daarvan kunnen (behandel)keuzes worden gemaakt.  </a:t>
            </a:r>
          </a:p>
          <a:p>
            <a:endParaRPr lang="nl-NL" sz="1600" dirty="0"/>
          </a:p>
          <a:p>
            <a:r>
              <a:rPr lang="nl-NL" sz="1600" b="1" dirty="0"/>
              <a:t>Hoe</a:t>
            </a:r>
            <a:r>
              <a:rPr lang="nl-NL" sz="1600" dirty="0"/>
              <a:t> </a:t>
            </a:r>
          </a:p>
          <a:p>
            <a:r>
              <a:rPr lang="nl-NL" sz="1600" dirty="0"/>
              <a:t>Markeren gebeurt tijdens 1 of meerdere gesprekken met de patiënt en mogelijk de naasten. De manier waarop is afhankelijk van de behoefte van de patiënt. De ene patiënt heeft meer tijd nodig om te onderkennen dat hij in de palliatieve fase is beland dan de andere. De surprise question is behulpzaam voor het ‘markeren’ van de patiënt. </a:t>
            </a:r>
          </a:p>
        </p:txBody>
      </p:sp>
      <p:sp>
        <p:nvSpPr>
          <p:cNvPr id="15" name="Rectangle 3">
            <a:extLst>
              <a:ext uri="{FF2B5EF4-FFF2-40B4-BE49-F238E27FC236}">
                <a16:creationId xmlns:a16="http://schemas.microsoft.com/office/drawing/2014/main" id="{2C3725CE-E037-4714-979F-C882054A07ED}"/>
              </a:ext>
            </a:extLst>
          </p:cNvPr>
          <p:cNvSpPr/>
          <p:nvPr/>
        </p:nvSpPr>
        <p:spPr>
          <a:xfrm>
            <a:off x="6606526" y="2349389"/>
            <a:ext cx="5198165" cy="4278094"/>
          </a:xfrm>
          <a:prstGeom prst="rect">
            <a:avLst/>
          </a:prstGeom>
        </p:spPr>
        <p:txBody>
          <a:bodyPr wrap="square">
            <a:spAutoFit/>
          </a:bodyPr>
          <a:lstStyle/>
          <a:p>
            <a:r>
              <a:rPr lang="nl-NL" sz="1600" b="1" dirty="0"/>
              <a:t>Wie</a:t>
            </a:r>
          </a:p>
          <a:p>
            <a:r>
              <a:rPr lang="nl-NL" sz="1600" dirty="0"/>
              <a:t>Als een patiënt langdurig onder behandeling is van een specialist, gebeurt de markering door de specialist. Zo niet, dan markeert de huisarts. Degene die markeert heeft de verantwoordelijkheid om het levensfasegesprek te voeren of om dat over te dragen aan een andere professional. </a:t>
            </a:r>
          </a:p>
          <a:p>
            <a:endParaRPr lang="nl-NL" sz="1600" b="1" dirty="0"/>
          </a:p>
          <a:p>
            <a:endParaRPr lang="nl-NL" sz="1600" b="1" dirty="0"/>
          </a:p>
          <a:p>
            <a:endParaRPr lang="nl-NL" sz="1600" b="1" dirty="0"/>
          </a:p>
          <a:p>
            <a:endParaRPr lang="nl-NL" sz="1600" b="1" dirty="0"/>
          </a:p>
          <a:p>
            <a:endParaRPr lang="nl-NL" sz="1600" b="1" dirty="0"/>
          </a:p>
          <a:p>
            <a:endParaRPr lang="nl-NL" sz="1600" b="1" dirty="0"/>
          </a:p>
          <a:p>
            <a:endParaRPr lang="nl-NL" sz="1600" b="1" dirty="0"/>
          </a:p>
          <a:p>
            <a:endParaRPr lang="nl-NL" sz="1600" b="1" dirty="0"/>
          </a:p>
          <a:p>
            <a:r>
              <a:rPr lang="nl-NL" sz="1600" b="1" dirty="0"/>
              <a:t>Hulpmiddelen</a:t>
            </a:r>
            <a:r>
              <a:rPr lang="nl-NL" sz="1600" dirty="0"/>
              <a:t> </a:t>
            </a:r>
          </a:p>
          <a:p>
            <a:pPr marL="285750" indent="-285750">
              <a:buFont typeface="Arial" panose="020B0604020202020204" pitchFamily="34" charset="0"/>
              <a:buChar char="•"/>
            </a:pPr>
            <a:r>
              <a:rPr lang="nl-NL" sz="1600" dirty="0"/>
              <a:t>Markeringskaarten COPD/hartfalen/Parkinson/Dementie</a:t>
            </a:r>
          </a:p>
          <a:p>
            <a:endParaRPr lang="nl-NL"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Oval 11">
            <a:extLst>
              <a:ext uri="{FF2B5EF4-FFF2-40B4-BE49-F238E27FC236}">
                <a16:creationId xmlns:a16="http://schemas.microsoft.com/office/drawing/2014/main" id="{1DF0B3E1-D57F-4CBC-B3D1-CC38615C735B}"/>
              </a:ext>
            </a:extLst>
          </p:cNvPr>
          <p:cNvSpPr/>
          <p:nvPr/>
        </p:nvSpPr>
        <p:spPr>
          <a:xfrm>
            <a:off x="407377" y="1480850"/>
            <a:ext cx="313765" cy="313765"/>
          </a:xfrm>
          <a:prstGeom prst="ellipse">
            <a:avLst/>
          </a:prstGeom>
          <a:solidFill>
            <a:srgbClr val="F29E00"/>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2</a:t>
            </a:r>
            <a:endParaRPr lang="en-US" b="1" dirty="0">
              <a:latin typeface="Arial" panose="020B0604020202020204" pitchFamily="34" charset="0"/>
              <a:cs typeface="Arial" panose="020B0604020202020204" pitchFamily="34" charset="0"/>
            </a:endParaRPr>
          </a:p>
        </p:txBody>
      </p:sp>
      <p:sp>
        <p:nvSpPr>
          <p:cNvPr id="12" name="Rectangle 8">
            <a:extLst>
              <a:ext uri="{FF2B5EF4-FFF2-40B4-BE49-F238E27FC236}">
                <a16:creationId xmlns:a16="http://schemas.microsoft.com/office/drawing/2014/main" id="{DDCEDB9C-5880-4CF7-AEAC-66E17F2922F5}"/>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pic>
        <p:nvPicPr>
          <p:cNvPr id="2" name="Afbeelding 1" descr="Afbeelding met tekst&#10;&#10;Automatisch gegenereerde beschrijving">
            <a:extLst>
              <a:ext uri="{FF2B5EF4-FFF2-40B4-BE49-F238E27FC236}">
                <a16:creationId xmlns:a16="http://schemas.microsoft.com/office/drawing/2014/main" id="{1A3ED154-FB83-7C5C-E7F4-AB5C930E5A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99213" y="4090793"/>
            <a:ext cx="4486078" cy="1561165"/>
          </a:xfrm>
          <a:prstGeom prst="rect">
            <a:avLst/>
          </a:prstGeom>
        </p:spPr>
      </p:pic>
    </p:spTree>
    <p:extLst>
      <p:ext uri="{BB962C8B-B14F-4D97-AF65-F5344CB8AC3E}">
        <p14:creationId xmlns:p14="http://schemas.microsoft.com/office/powerpoint/2010/main" val="3537882762"/>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9">
            <a:extLst>
              <a:ext uri="{FF2B5EF4-FFF2-40B4-BE49-F238E27FC236}">
                <a16:creationId xmlns:a16="http://schemas.microsoft.com/office/drawing/2014/main" id="{171D6EFF-384D-4205-8641-D2AA475D2833}"/>
              </a:ext>
            </a:extLst>
          </p:cNvPr>
          <p:cNvSpPr/>
          <p:nvPr/>
        </p:nvSpPr>
        <p:spPr>
          <a:xfrm>
            <a:off x="0" y="2250371"/>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p>
        </p:txBody>
      </p:sp>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710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Oval 11">
            <a:extLst>
              <a:ext uri="{FF2B5EF4-FFF2-40B4-BE49-F238E27FC236}">
                <a16:creationId xmlns:a16="http://schemas.microsoft.com/office/drawing/2014/main" id="{6A5699B0-A86D-C94B-8C5B-380FF01C15EB}"/>
              </a:ext>
            </a:extLst>
          </p:cNvPr>
          <p:cNvSpPr/>
          <p:nvPr/>
        </p:nvSpPr>
        <p:spPr>
          <a:xfrm>
            <a:off x="407377" y="1480850"/>
            <a:ext cx="313765" cy="313765"/>
          </a:xfrm>
          <a:prstGeom prst="ellipse">
            <a:avLst/>
          </a:prstGeom>
          <a:solidFill>
            <a:srgbClr val="F29E00"/>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3</a:t>
            </a:r>
            <a:endParaRPr lang="en-US" b="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B5F5920-8606-754C-AA77-B642DC2FE802}"/>
              </a:ext>
            </a:extLst>
          </p:cNvPr>
          <p:cNvSpPr/>
          <p:nvPr/>
        </p:nvSpPr>
        <p:spPr>
          <a:xfrm>
            <a:off x="897835" y="2345211"/>
            <a:ext cx="5198165" cy="4031873"/>
          </a:xfrm>
          <a:prstGeom prst="rect">
            <a:avLst/>
          </a:prstGeom>
        </p:spPr>
        <p:txBody>
          <a:bodyPr wrap="square">
            <a:spAutoFit/>
          </a:bodyPr>
          <a:lstStyle/>
          <a:p>
            <a:r>
              <a:rPr lang="nl-NL" sz="1600" b="1" dirty="0"/>
              <a:t>Wat</a:t>
            </a:r>
          </a:p>
          <a:p>
            <a:r>
              <a:rPr lang="nl-NL" sz="1600" dirty="0"/>
              <a:t>Het levensfasegesprek/Advance Care Planning (ACP) is het proces (vaak meerdere gesprekken) waarbij een patiënt, in samenspraak met hulpverleners en naasten, besluiten neemt en vastlegt over zijn toekomst. </a:t>
            </a:r>
          </a:p>
          <a:p>
            <a:endParaRPr lang="nl-NL" sz="1600" dirty="0"/>
          </a:p>
          <a:p>
            <a:r>
              <a:rPr lang="nl-NL" sz="1600" b="1" dirty="0"/>
              <a:t>Waarom</a:t>
            </a:r>
            <a:r>
              <a:rPr lang="nl-NL" sz="1600" dirty="0"/>
              <a:t> </a:t>
            </a:r>
          </a:p>
          <a:p>
            <a:r>
              <a:rPr lang="nl-NL" sz="1600" dirty="0"/>
              <a:t>ACP draagt bij aan het bevorderen van de kwaliteit van leven in de laatste levensfase. Door afspraken te maken (over verschillende aspecten zoals lichamelijk, sociaal, spiritueel en psychisch), is de kans groter dat deze fase verloopt volgens de wensen van de patiënt en voorkomen dat de patiënt nog medisch zinloze behandelingen zal ondergaan. Het helpt ook de naasten want zij dragen daardoor niet alleen de verantwoordelijkheid voor moeilijke beslissingen in die laatste periode. </a:t>
            </a:r>
          </a:p>
        </p:txBody>
      </p:sp>
      <p:sp>
        <p:nvSpPr>
          <p:cNvPr id="5" name="Rectangle 4">
            <a:extLst>
              <a:ext uri="{FF2B5EF4-FFF2-40B4-BE49-F238E27FC236}">
                <a16:creationId xmlns:a16="http://schemas.microsoft.com/office/drawing/2014/main" id="{85D78EFF-8482-984F-92A2-49739F7DBADD}"/>
              </a:ext>
            </a:extLst>
          </p:cNvPr>
          <p:cNvSpPr/>
          <p:nvPr/>
        </p:nvSpPr>
        <p:spPr>
          <a:xfrm>
            <a:off x="897835" y="1333346"/>
            <a:ext cx="4031873"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levensfasegesprek</a:t>
            </a:r>
            <a:endParaRPr lang="en-US" sz="3600" dirty="0">
              <a:solidFill>
                <a:schemeClr val="bg1"/>
              </a:solidFill>
            </a:endParaRPr>
          </a:p>
        </p:txBody>
      </p:sp>
      <p:pic>
        <p:nvPicPr>
          <p:cNvPr id="11" name="Picture 10">
            <a:hlinkClick r:id="rId3" action="ppaction://hlinksldjump"/>
            <a:extLst>
              <a:ext uri="{FF2B5EF4-FFF2-40B4-BE49-F238E27FC236}">
                <a16:creationId xmlns:a16="http://schemas.microsoft.com/office/drawing/2014/main" id="{A767FC61-9FDF-FB41-9701-21B0A20B32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15" name="Rectangle 3">
            <a:extLst>
              <a:ext uri="{FF2B5EF4-FFF2-40B4-BE49-F238E27FC236}">
                <a16:creationId xmlns:a16="http://schemas.microsoft.com/office/drawing/2014/main" id="{C18AB069-B0E9-4A05-9723-5052624F090E}"/>
              </a:ext>
            </a:extLst>
          </p:cNvPr>
          <p:cNvSpPr/>
          <p:nvPr/>
        </p:nvSpPr>
        <p:spPr>
          <a:xfrm>
            <a:off x="6380481" y="2345211"/>
            <a:ext cx="5330450" cy="4278094"/>
          </a:xfrm>
          <a:prstGeom prst="rect">
            <a:avLst/>
          </a:prstGeom>
        </p:spPr>
        <p:txBody>
          <a:bodyPr wrap="square">
            <a:spAutoFit/>
          </a:bodyPr>
          <a:lstStyle/>
          <a:p>
            <a:r>
              <a:rPr lang="nl-NL" sz="1600" b="1" dirty="0"/>
              <a:t>Wie</a:t>
            </a:r>
          </a:p>
          <a:p>
            <a:r>
              <a:rPr lang="nl-NL" sz="1600" dirty="0"/>
              <a:t>De behandelend arts.</a:t>
            </a:r>
          </a:p>
          <a:p>
            <a:endParaRPr lang="nl-NL" sz="1600" b="1" dirty="0"/>
          </a:p>
          <a:p>
            <a:r>
              <a:rPr lang="nl-NL" sz="1600" b="1" dirty="0"/>
              <a:t>Hoe</a:t>
            </a:r>
            <a:endParaRPr lang="nl-NL" sz="1600" dirty="0"/>
          </a:p>
          <a:p>
            <a:r>
              <a:rPr lang="nl-NL" sz="1600" dirty="0"/>
              <a:t>Op het moment dat patiënt en/of naaste aangeeft over het levenseinde te willen praten (dit kan meteen na de markering, maar ook later, afhankelijk van de behoefte van de patiënt) of als de arts gezien het ziekteverloop het nodig acht, worden er afspraken tijdens 1 of meerdere consulten afgestemd en vastgelegd in een wensenlijst. Belangrijke vragen om het gesprek te openen kunnen zijn 1) Wat verwacht u van de komende maanden? 2) Wat is daarbij voor u belangrijk?</a:t>
            </a:r>
          </a:p>
          <a:p>
            <a:endParaRPr lang="nl-NL" sz="1600" b="1" dirty="0"/>
          </a:p>
          <a:p>
            <a:r>
              <a:rPr lang="nl-NL" sz="1600" b="1" dirty="0"/>
              <a:t>Zorg- en behandelwensenformulier PrimaCura</a:t>
            </a:r>
          </a:p>
          <a:p>
            <a:r>
              <a:rPr lang="nl-NL" sz="1600" dirty="0"/>
              <a:t>In dit formulier legt de patiënt samen met de huisarts vast hoe de patiënt de laatste fase van zijn leven wil vormgeven en de afspraken over wel/geen behandeling. </a:t>
            </a:r>
          </a:p>
        </p:txBody>
      </p:sp>
      <p:sp>
        <p:nvSpPr>
          <p:cNvPr id="10" name="Rectangle 8">
            <a:extLst>
              <a:ext uri="{FF2B5EF4-FFF2-40B4-BE49-F238E27FC236}">
                <a16:creationId xmlns:a16="http://schemas.microsoft.com/office/drawing/2014/main" id="{6C3137AD-4451-48BF-A4D0-54999A5EE80E}"/>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2080670496"/>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FDB927-7A28-CD4D-A5C8-1FFC2152FB01}"/>
              </a:ext>
            </a:extLst>
          </p:cNvPr>
          <p:cNvSpPr/>
          <p:nvPr/>
        </p:nvSpPr>
        <p:spPr>
          <a:xfrm>
            <a:off x="0" y="1055574"/>
            <a:ext cx="12192000" cy="1199534"/>
          </a:xfrm>
          <a:prstGeom prst="rect">
            <a:avLst/>
          </a:prstGeom>
          <a:solidFill>
            <a:srgbClr val="F29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hlinkClick r:id="rId3" action="ppaction://hlinksldjump"/>
            <a:extLst>
              <a:ext uri="{FF2B5EF4-FFF2-40B4-BE49-F238E27FC236}">
                <a16:creationId xmlns:a16="http://schemas.microsoft.com/office/drawing/2014/main" id="{A2E3DCF4-6771-A343-9935-03399C22C77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61247" y="345878"/>
            <a:ext cx="1697299" cy="492139"/>
          </a:xfrm>
          <a:prstGeom prst="rect">
            <a:avLst/>
          </a:prstGeom>
        </p:spPr>
      </p:pic>
      <p:sp>
        <p:nvSpPr>
          <p:cNvPr id="5" name="Rectangle 4">
            <a:extLst>
              <a:ext uri="{FF2B5EF4-FFF2-40B4-BE49-F238E27FC236}">
                <a16:creationId xmlns:a16="http://schemas.microsoft.com/office/drawing/2014/main" id="{85D78EFF-8482-984F-92A2-49739F7DBADD}"/>
              </a:ext>
            </a:extLst>
          </p:cNvPr>
          <p:cNvSpPr/>
          <p:nvPr/>
        </p:nvSpPr>
        <p:spPr>
          <a:xfrm>
            <a:off x="724524" y="1332176"/>
            <a:ext cx="7699544" cy="646331"/>
          </a:xfrm>
          <a:prstGeom prst="rect">
            <a:avLst/>
          </a:prstGeom>
        </p:spPr>
        <p:txBody>
          <a:bodyPr wrap="none">
            <a:spAutoFit/>
          </a:bodyPr>
          <a:lstStyle/>
          <a:p>
            <a:r>
              <a:rPr lang="en-US" sz="3600" dirty="0">
                <a:solidFill>
                  <a:schemeClr val="bg1"/>
                </a:solidFill>
                <a:latin typeface="Arial" panose="020B0604020202020204" pitchFamily="34" charset="0"/>
                <a:cs typeface="Arial" panose="020B0604020202020204" pitchFamily="34" charset="0"/>
              </a:rPr>
              <a:t>aandachtspunten levensfasegesprek</a:t>
            </a:r>
            <a:endParaRPr lang="en-US" sz="3600" dirty="0">
              <a:solidFill>
                <a:schemeClr val="bg1"/>
              </a:solidFill>
            </a:endParaRPr>
          </a:p>
        </p:txBody>
      </p:sp>
      <p:sp>
        <p:nvSpPr>
          <p:cNvPr id="11" name="Rectangle 39">
            <a:extLst>
              <a:ext uri="{FF2B5EF4-FFF2-40B4-BE49-F238E27FC236}">
                <a16:creationId xmlns:a16="http://schemas.microsoft.com/office/drawing/2014/main" id="{5454FFD6-2D5E-4F5E-A4F4-431FDC913FAE}"/>
              </a:ext>
            </a:extLst>
          </p:cNvPr>
          <p:cNvSpPr/>
          <p:nvPr/>
        </p:nvSpPr>
        <p:spPr>
          <a:xfrm>
            <a:off x="0" y="2255108"/>
            <a:ext cx="12192000" cy="4602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2" name="Rectangle 3">
            <a:extLst>
              <a:ext uri="{FF2B5EF4-FFF2-40B4-BE49-F238E27FC236}">
                <a16:creationId xmlns:a16="http://schemas.microsoft.com/office/drawing/2014/main" id="{0D289ADA-644F-4784-B5CA-9AFA13F0D63F}"/>
              </a:ext>
            </a:extLst>
          </p:cNvPr>
          <p:cNvSpPr/>
          <p:nvPr/>
        </p:nvSpPr>
        <p:spPr>
          <a:xfrm>
            <a:off x="724524" y="2346795"/>
            <a:ext cx="5371476" cy="4524315"/>
          </a:xfrm>
          <a:prstGeom prst="rect">
            <a:avLst/>
          </a:prstGeom>
        </p:spPr>
        <p:txBody>
          <a:bodyPr wrap="square">
            <a:spAutoFit/>
          </a:bodyPr>
          <a:lstStyle/>
          <a:p>
            <a:r>
              <a:rPr lang="nl-NL" sz="1600" b="1" dirty="0"/>
              <a:t>Voorafgaand </a:t>
            </a:r>
          </a:p>
          <a:p>
            <a:r>
              <a:rPr lang="nl-NL" sz="1600" dirty="0"/>
              <a:t>Check allereerst of er al afspraken zijn gemaakt. Check vervolgens de wilsbekwaamheid van de patiënt. Als die wilsonbekwaam is, maak dan de afspraak met de wettelijk vertegenwoordiger en patiënt samen. </a:t>
            </a:r>
          </a:p>
          <a:p>
            <a:endParaRPr lang="nl-NL" sz="1600" dirty="0"/>
          </a:p>
          <a:p>
            <a:r>
              <a:rPr lang="nl-NL" sz="1600" b="1" dirty="0"/>
              <a:t>Informatie inwinnen </a:t>
            </a:r>
          </a:p>
          <a:p>
            <a:r>
              <a:rPr lang="nl-NL" sz="1600" dirty="0"/>
              <a:t>Win op basis van het dossier en indien mogelijk bij andere zorgverleners informatie in over de huidige situatie.</a:t>
            </a:r>
          </a:p>
          <a:p>
            <a:endParaRPr lang="nl-NL" sz="1600" dirty="0"/>
          </a:p>
          <a:p>
            <a:r>
              <a:rPr lang="nl-NL" sz="1600" b="1" dirty="0"/>
              <a:t>Afspraak arts en patiënt</a:t>
            </a:r>
            <a:endParaRPr lang="nl-NL" sz="1600" dirty="0"/>
          </a:p>
          <a:p>
            <a:pPr marL="285750" indent="-285750">
              <a:buFont typeface="Arial" panose="020B0604020202020204" pitchFamily="34" charset="0"/>
              <a:buChar char="•"/>
            </a:pPr>
            <a:r>
              <a:rPr lang="nl-NL" sz="1600" dirty="0"/>
              <a:t>Bespreek wat het levensfasegesprek inhoudt en wat het belang kan zijn voor de patiënt, zijn naasten en het zorgteam. De arts bespreekt ook de beperkingen van de afspraken. </a:t>
            </a:r>
          </a:p>
          <a:p>
            <a:pPr marL="285750" indent="-285750">
              <a:buFont typeface="Arial" panose="020B0604020202020204" pitchFamily="34" charset="0"/>
              <a:buChar char="•"/>
            </a:pPr>
            <a:r>
              <a:rPr lang="nl-NL" sz="1600" dirty="0"/>
              <a:t>Breng de behoeften, de waarden en de zorgvoorkeuren van de patiënt in kaart. Gebruik hiervoor de wensenlijst.</a:t>
            </a:r>
          </a:p>
          <a:p>
            <a:pPr marL="285750" indent="-285750">
              <a:buFont typeface="Arial" panose="020B0604020202020204" pitchFamily="34" charset="0"/>
              <a:buChar char="•"/>
            </a:pPr>
            <a:r>
              <a:rPr lang="nl-NL" sz="1600" dirty="0"/>
              <a:t>Informeer de patiënt over zijn ziekteverloop en prognose. </a:t>
            </a:r>
          </a:p>
        </p:txBody>
      </p:sp>
      <p:sp>
        <p:nvSpPr>
          <p:cNvPr id="14" name="Rectangle 3">
            <a:extLst>
              <a:ext uri="{FF2B5EF4-FFF2-40B4-BE49-F238E27FC236}">
                <a16:creationId xmlns:a16="http://schemas.microsoft.com/office/drawing/2014/main" id="{B5785953-05B6-46E6-BBB4-2C807867091C}"/>
              </a:ext>
            </a:extLst>
          </p:cNvPr>
          <p:cNvSpPr/>
          <p:nvPr/>
        </p:nvSpPr>
        <p:spPr>
          <a:xfrm>
            <a:off x="6621136" y="2346795"/>
            <a:ext cx="5205103" cy="4278094"/>
          </a:xfrm>
          <a:prstGeom prst="rect">
            <a:avLst/>
          </a:prstGeom>
        </p:spPr>
        <p:txBody>
          <a:bodyPr wrap="square">
            <a:spAutoFit/>
          </a:bodyPr>
          <a:lstStyle/>
          <a:p>
            <a:pPr marL="285750" indent="-285750">
              <a:buFont typeface="Arial" panose="020B0604020202020204" pitchFamily="34" charset="0"/>
              <a:buChar char="•"/>
            </a:pPr>
            <a:r>
              <a:rPr lang="nl-NL" sz="1600" dirty="0"/>
              <a:t>Maak afspraken, die kunnen bestaan uit: </a:t>
            </a:r>
          </a:p>
          <a:p>
            <a:pPr marL="742950" lvl="1" indent="-285750">
              <a:buSzPct val="50000"/>
              <a:buFont typeface="Courier New" panose="02070309020205020404" pitchFamily="49" charset="0"/>
              <a:buChar char="o"/>
            </a:pPr>
            <a:r>
              <a:rPr lang="nl-NL" sz="1600" dirty="0"/>
              <a:t>een schriftelijke wilsverklaring;</a:t>
            </a:r>
          </a:p>
          <a:p>
            <a:pPr marL="742950" lvl="1" indent="-285750">
              <a:buSzPct val="50000"/>
              <a:buFont typeface="Courier New" panose="02070309020205020404" pitchFamily="49" charset="0"/>
              <a:buChar char="o"/>
            </a:pPr>
            <a:r>
              <a:rPr lang="nl-NL" sz="1600" dirty="0"/>
              <a:t>keuzes over behandelaanbod, - verbod en palliatief handelen;</a:t>
            </a:r>
          </a:p>
          <a:p>
            <a:pPr marL="742950" lvl="1" indent="-285750">
              <a:buSzPct val="50000"/>
              <a:buFont typeface="Courier New" panose="02070309020205020404" pitchFamily="49" charset="0"/>
              <a:buChar char="o"/>
            </a:pPr>
            <a:r>
              <a:rPr lang="nl-NL" sz="1600" dirty="0"/>
              <a:t>verklaring Niet Reanimeren (NR);</a:t>
            </a:r>
          </a:p>
          <a:p>
            <a:pPr marL="742950" lvl="1" indent="-285750">
              <a:buSzPct val="50000"/>
              <a:buFont typeface="Courier New" panose="02070309020205020404" pitchFamily="49" charset="0"/>
              <a:buChar char="o"/>
            </a:pPr>
            <a:r>
              <a:rPr lang="nl-NL" sz="1600" dirty="0"/>
              <a:t>keuzes in verband met levensbeëindiging.</a:t>
            </a:r>
          </a:p>
          <a:p>
            <a:pPr marL="285750" indent="-285750">
              <a:buFont typeface="Arial" panose="020B0604020202020204" pitchFamily="34" charset="0"/>
              <a:buChar char="•"/>
            </a:pPr>
            <a:endParaRPr lang="nl-NL" sz="1600" dirty="0"/>
          </a:p>
          <a:p>
            <a:r>
              <a:rPr lang="nl-NL" sz="1600" b="1" dirty="0"/>
              <a:t>Arts checkt besluit op ‘medisch zinloos handelen’</a:t>
            </a:r>
          </a:p>
          <a:p>
            <a:r>
              <a:rPr lang="nl-NL" sz="1600" dirty="0"/>
              <a:t>De arts neemt het uiteindelijk besluit of het voorstel van de patiënt medisch zinvol is. Als dit niet het geval is, bespreekt de huisarts dit met de patiënt. </a:t>
            </a:r>
          </a:p>
          <a:p>
            <a:endParaRPr lang="nl-NL" sz="1600" dirty="0"/>
          </a:p>
          <a:p>
            <a:r>
              <a:rPr lang="nl-NL" sz="1600" b="1" dirty="0"/>
              <a:t>Besluit tot afspraken </a:t>
            </a:r>
          </a:p>
          <a:p>
            <a:r>
              <a:rPr lang="nl-NL" sz="1600" dirty="0"/>
              <a:t>De afspraken komen in de wensenlijst en in het dossier van de patiënt. De wensenlijst wordt gedateerd en ondertekend en periodiek geëvalueerd. De arts adviseert de patiënt om de wensenlijst te communiceren met de naasten. </a:t>
            </a:r>
          </a:p>
        </p:txBody>
      </p:sp>
      <p:sp>
        <p:nvSpPr>
          <p:cNvPr id="10" name="Rectangle 8">
            <a:extLst>
              <a:ext uri="{FF2B5EF4-FFF2-40B4-BE49-F238E27FC236}">
                <a16:creationId xmlns:a16="http://schemas.microsoft.com/office/drawing/2014/main" id="{CE98BB4E-69DE-44BE-BEE0-41193471EE79}"/>
              </a:ext>
            </a:extLst>
          </p:cNvPr>
          <p:cNvSpPr/>
          <p:nvPr/>
        </p:nvSpPr>
        <p:spPr>
          <a:xfrm>
            <a:off x="6354636" y="408857"/>
            <a:ext cx="5505096" cy="338554"/>
          </a:xfrm>
          <a:prstGeom prst="rect">
            <a:avLst/>
          </a:prstGeom>
        </p:spPr>
        <p:txBody>
          <a:bodyPr wrap="square">
            <a:spAutoFit/>
          </a:bodyPr>
          <a:lstStyle/>
          <a:p>
            <a:pPr algn="r"/>
            <a:r>
              <a:rPr lang="nl-NL" sz="1600" dirty="0">
                <a:solidFill>
                  <a:srgbClr val="7030A0"/>
                </a:solidFill>
                <a:latin typeface="Arial" panose="020B0604020202020204" pitchFamily="34" charset="0"/>
                <a:cs typeface="Arial" panose="020B0604020202020204" pitchFamily="34" charset="0"/>
              </a:rPr>
              <a:t>transmuraal zorgpad palliatieve zorg regio Midden-Brabant</a:t>
            </a:r>
          </a:p>
        </p:txBody>
      </p:sp>
    </p:spTree>
    <p:extLst>
      <p:ext uri="{BB962C8B-B14F-4D97-AF65-F5344CB8AC3E}">
        <p14:creationId xmlns:p14="http://schemas.microsoft.com/office/powerpoint/2010/main" val="3812069599"/>
      </p:ext>
    </p:extLst>
  </p:cSld>
  <p:clrMapOvr>
    <a:masterClrMapping/>
  </p:clrMapOvr>
  <p:transition spd="slow">
    <p:push/>
  </p:transition>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42501A8C878A4C8DED0432BAB1F4B6" ma:contentTypeVersion="8" ma:contentTypeDescription="Een nieuw document maken." ma:contentTypeScope="" ma:versionID="ff6aef0fbc3746e92b121979c5c968f8">
  <xsd:schema xmlns:xsd="http://www.w3.org/2001/XMLSchema" xmlns:xs="http://www.w3.org/2001/XMLSchema" xmlns:p="http://schemas.microsoft.com/office/2006/metadata/properties" xmlns:ns3="bf874323-c1f6-4749-8068-9b25828f79b8" targetNamespace="http://schemas.microsoft.com/office/2006/metadata/properties" ma:root="true" ma:fieldsID="45946af574c45bb9340cdc2609a778d6" ns3:_="">
    <xsd:import namespace="bf874323-c1f6-4749-8068-9b25828f79b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874323-c1f6-4749-8068-9b25828f79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7B8615-EE07-4B11-ACE9-EAF34FAA9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874323-c1f6-4749-8068-9b25828f79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977E1A-FF71-45D6-9782-813651F14EDC}">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bf874323-c1f6-4749-8068-9b25828f79b8"/>
    <ds:schemaRef ds:uri="http://www.w3.org/XML/1998/namespace"/>
  </ds:schemaRefs>
</ds:datastoreItem>
</file>

<file path=customXml/itemProps3.xml><?xml version="1.0" encoding="utf-8"?>
<ds:datastoreItem xmlns:ds="http://schemas.openxmlformats.org/officeDocument/2006/customXml" ds:itemID="{73C3BA53-7667-498B-BD2E-4EBD9F2240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TotalTime>
  <Words>2251</Words>
  <Application>Microsoft Office PowerPoint</Application>
  <PresentationFormat>Breedbeeld</PresentationFormat>
  <Paragraphs>256</Paragraphs>
  <Slides>16</Slides>
  <Notes>16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Calibri Light</vt:lpstr>
      <vt:lpstr>Courier New</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Daniëlle Bolwerk</dc:creator>
  <cp:lastModifiedBy>Mirjam  Heinsbroek</cp:lastModifiedBy>
  <cp:revision>54</cp:revision>
  <cp:lastPrinted>2019-02-18T07:16:43Z</cp:lastPrinted>
  <dcterms:created xsi:type="dcterms:W3CDTF">2019-01-23T09:50:25Z</dcterms:created>
  <dcterms:modified xsi:type="dcterms:W3CDTF">2022-12-12T12:37:47Z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0x0101006642501A8C878A4C8DED0432BAB1F4B6</vt:lpwstr>
  </property>
  <property fmtid="{D5CDD505-2E9C-101B-9397-08002B2CF9AE}" pid="3" name="_AdHocReviewCycleID">
    <vt:i4>-484119702</vt:i4>
  </property>
  <property fmtid="{D5CDD505-2E9C-101B-9397-08002B2CF9AE}" pid="4" name="_NewReviewCycle">
    <vt:lpwstr/>
  </property>
  <property fmtid="{D5CDD505-2E9C-101B-9397-08002B2CF9AE}" pid="5" name="_EmailSubject">
    <vt:lpwstr>nieuwe versie pp voor website</vt:lpwstr>
  </property>
  <property fmtid="{D5CDD505-2E9C-101B-9397-08002B2CF9AE}" pid="6" name="_AuthorEmail">
    <vt:lpwstr>f.bols@etz.nl</vt:lpwstr>
  </property>
  <property fmtid="{D5CDD505-2E9C-101B-9397-08002B2CF9AE}" pid="7" name="_AuthorEmailDisplayName">
    <vt:lpwstr>Bols, Floor</vt:lpwstr>
  </property>
</Properties>
</file>