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72" r:id="rId6"/>
    <p:sldId id="271" r:id="rId7"/>
    <p:sldId id="256" r:id="rId8"/>
    <p:sldId id="275" r:id="rId9"/>
    <p:sldId id="276" r:id="rId10"/>
    <p:sldId id="270" r:id="rId11"/>
    <p:sldId id="273" r:id="rId12"/>
    <p:sldId id="262" r:id="rId13"/>
    <p:sldId id="27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3D80B-22B7-4C9D-BD98-3377DF7C84E7}" v="7" dt="2024-09-19T15:38:02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B46A7-CE04-4ADC-9B8B-F866EFB75F40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E1171E-2C9B-45FF-8B7E-9E9DB8FF2B08}">
      <dgm:prSet/>
      <dgm:spPr/>
      <dgm:t>
        <a:bodyPr/>
        <a:lstStyle/>
        <a:p>
          <a:r>
            <a:rPr lang="nl-NL"/>
            <a:t>Optimaal gebruik beschikbare capaciteiten in de hele keten</a:t>
          </a:r>
          <a:endParaRPr lang="en-US"/>
        </a:p>
      </dgm:t>
    </dgm:pt>
    <dgm:pt modelId="{27F0A43E-72F1-48AF-B21F-A0D1A0097AA8}" type="parTrans" cxnId="{4B5D5AF6-A3CF-4436-BD69-52787C835D3E}">
      <dgm:prSet/>
      <dgm:spPr/>
      <dgm:t>
        <a:bodyPr/>
        <a:lstStyle/>
        <a:p>
          <a:endParaRPr lang="en-US"/>
        </a:p>
      </dgm:t>
    </dgm:pt>
    <dgm:pt modelId="{612B851D-BF13-438F-A7F1-89A83F8297B8}" type="sibTrans" cxnId="{4B5D5AF6-A3CF-4436-BD69-52787C835D3E}">
      <dgm:prSet/>
      <dgm:spPr/>
      <dgm:t>
        <a:bodyPr/>
        <a:lstStyle/>
        <a:p>
          <a:endParaRPr lang="en-US"/>
        </a:p>
      </dgm:t>
    </dgm:pt>
    <dgm:pt modelId="{847DB0DC-6B9A-4D56-A149-FAC191AB4AB9}">
      <dgm:prSet/>
      <dgm:spPr/>
      <dgm:t>
        <a:bodyPr/>
        <a:lstStyle/>
        <a:p>
          <a:r>
            <a:rPr lang="nl-NL"/>
            <a:t>schakels tussen zorgorganisaties steeds weer optimaliseren</a:t>
          </a:r>
          <a:endParaRPr lang="en-US"/>
        </a:p>
      </dgm:t>
    </dgm:pt>
    <dgm:pt modelId="{BD461C86-22F1-49BB-AA1E-E1CF47998833}" type="parTrans" cxnId="{53FB864E-D0FE-46A9-B86F-89962DAA04DD}">
      <dgm:prSet/>
      <dgm:spPr/>
      <dgm:t>
        <a:bodyPr/>
        <a:lstStyle/>
        <a:p>
          <a:endParaRPr lang="en-US"/>
        </a:p>
      </dgm:t>
    </dgm:pt>
    <dgm:pt modelId="{B38B8A24-1449-4757-B337-C1B4D2C277C6}" type="sibTrans" cxnId="{53FB864E-D0FE-46A9-B86F-89962DAA04DD}">
      <dgm:prSet/>
      <dgm:spPr/>
      <dgm:t>
        <a:bodyPr/>
        <a:lstStyle/>
        <a:p>
          <a:endParaRPr lang="en-US"/>
        </a:p>
      </dgm:t>
    </dgm:pt>
    <dgm:pt modelId="{9E844FC4-CF7D-47BD-8CC5-30C1BB92BCF4}">
      <dgm:prSet/>
      <dgm:spPr/>
      <dgm:t>
        <a:bodyPr/>
        <a:lstStyle/>
        <a:p>
          <a:r>
            <a:rPr lang="nl-NL" dirty="0"/>
            <a:t>Als reguliere lijnen even geen uitkomst bieden </a:t>
          </a:r>
          <a:r>
            <a:rPr lang="nl-NL" dirty="0">
              <a:sym typeface="Wingdings" panose="05000000000000000000" pitchFamily="2" charset="2"/>
            </a:rPr>
            <a:t></a:t>
          </a:r>
          <a:r>
            <a:rPr lang="nl-NL" dirty="0"/>
            <a:t> bemande backoffice voor consultatie en vervolgzorg</a:t>
          </a:r>
          <a:endParaRPr lang="en-US" dirty="0"/>
        </a:p>
      </dgm:t>
    </dgm:pt>
    <dgm:pt modelId="{94ABE77B-6430-4030-B0C7-59105F954C0B}" type="parTrans" cxnId="{FB2591FC-764C-405F-949F-9BB7E91C7DA2}">
      <dgm:prSet/>
      <dgm:spPr/>
      <dgm:t>
        <a:bodyPr/>
        <a:lstStyle/>
        <a:p>
          <a:endParaRPr lang="en-US"/>
        </a:p>
      </dgm:t>
    </dgm:pt>
    <dgm:pt modelId="{3393318C-0446-46B1-A4B9-8873AE4A4114}" type="sibTrans" cxnId="{FB2591FC-764C-405F-949F-9BB7E91C7DA2}">
      <dgm:prSet/>
      <dgm:spPr/>
      <dgm:t>
        <a:bodyPr/>
        <a:lstStyle/>
        <a:p>
          <a:endParaRPr lang="en-US"/>
        </a:p>
      </dgm:t>
    </dgm:pt>
    <dgm:pt modelId="{48E66111-A002-488E-8ECE-1A83EF6779D2}">
      <dgm:prSet/>
      <dgm:spPr/>
      <dgm:t>
        <a:bodyPr/>
        <a:lstStyle/>
        <a:p>
          <a:r>
            <a:rPr lang="nl-NL"/>
            <a:t>Slimmer Samenwerken in de wijk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Ontwikkeling Aanmeldportaal Wijkverpleging</a:t>
          </a:r>
          <a:endParaRPr lang="en-US"/>
        </a:p>
      </dgm:t>
    </dgm:pt>
    <dgm:pt modelId="{32C4DBDC-3F5B-460E-8DD3-9ED478C3E5A9}" type="parTrans" cxnId="{9AC4454E-B4F2-4A04-9653-455EFE4F08DE}">
      <dgm:prSet/>
      <dgm:spPr/>
      <dgm:t>
        <a:bodyPr/>
        <a:lstStyle/>
        <a:p>
          <a:endParaRPr lang="en-US"/>
        </a:p>
      </dgm:t>
    </dgm:pt>
    <dgm:pt modelId="{5AEF0DF7-0CBB-4896-B197-86A012840427}" type="sibTrans" cxnId="{9AC4454E-B4F2-4A04-9653-455EFE4F08DE}">
      <dgm:prSet/>
      <dgm:spPr/>
      <dgm:t>
        <a:bodyPr/>
        <a:lstStyle/>
        <a:p>
          <a:endParaRPr lang="en-US"/>
        </a:p>
      </dgm:t>
    </dgm:pt>
    <dgm:pt modelId="{F4D7F84F-192F-4A9C-A7FA-5CFDA887CA85}">
      <dgm:prSet/>
      <dgm:spPr/>
      <dgm:t>
        <a:bodyPr/>
        <a:lstStyle/>
        <a:p>
          <a:r>
            <a:rPr lang="nl-NL"/>
            <a:t>Zo lang mogelijk </a:t>
          </a:r>
          <a:r>
            <a:rPr lang="nl-NL" i="1"/>
            <a:t>thuis</a:t>
          </a:r>
          <a:r>
            <a:rPr lang="nl-NL"/>
            <a:t> zorg bieden aan kwetsbare ouderen</a:t>
          </a:r>
          <a:endParaRPr lang="en-US"/>
        </a:p>
      </dgm:t>
    </dgm:pt>
    <dgm:pt modelId="{AB6FD907-283D-417E-B1EE-BFCAC775EBC1}" type="parTrans" cxnId="{DDC13A05-166B-4C7F-8D60-9E75643FA332}">
      <dgm:prSet/>
      <dgm:spPr/>
      <dgm:t>
        <a:bodyPr/>
        <a:lstStyle/>
        <a:p>
          <a:endParaRPr lang="en-US"/>
        </a:p>
      </dgm:t>
    </dgm:pt>
    <dgm:pt modelId="{D595562D-520F-4518-BE36-4BB46C68DF6B}" type="sibTrans" cxnId="{DDC13A05-166B-4C7F-8D60-9E75643FA332}">
      <dgm:prSet/>
      <dgm:spPr/>
      <dgm:t>
        <a:bodyPr/>
        <a:lstStyle/>
        <a:p>
          <a:endParaRPr lang="en-US"/>
        </a:p>
      </dgm:t>
    </dgm:pt>
    <dgm:pt modelId="{2954FAE2-E02B-4A3E-A4A4-D7A517040828}">
      <dgm:prSet/>
      <dgm:spPr/>
      <dgm:t>
        <a:bodyPr/>
        <a:lstStyle/>
        <a:p>
          <a:r>
            <a:rPr lang="nl-NL"/>
            <a:t>Elke huisarts heeft een vaste SO als aanspreekpunt</a:t>
          </a:r>
          <a:endParaRPr lang="en-US"/>
        </a:p>
      </dgm:t>
    </dgm:pt>
    <dgm:pt modelId="{18EFAA8B-D366-4345-888E-375BF4147648}" type="parTrans" cxnId="{7F7235FD-45D4-48F6-99E8-B980B7C6BFB3}">
      <dgm:prSet/>
      <dgm:spPr/>
      <dgm:t>
        <a:bodyPr/>
        <a:lstStyle/>
        <a:p>
          <a:endParaRPr lang="en-US"/>
        </a:p>
      </dgm:t>
    </dgm:pt>
    <dgm:pt modelId="{E27AF0A5-2EBC-4A6D-BFAA-9303FEAFD161}" type="sibTrans" cxnId="{7F7235FD-45D4-48F6-99E8-B980B7C6BFB3}">
      <dgm:prSet/>
      <dgm:spPr/>
      <dgm:t>
        <a:bodyPr/>
        <a:lstStyle/>
        <a:p>
          <a:endParaRPr lang="en-US"/>
        </a:p>
      </dgm:t>
    </dgm:pt>
    <dgm:pt modelId="{81F32E30-C78D-49BC-B624-02C58191F4C6}">
      <dgm:prSet/>
      <dgm:spPr/>
      <dgm:t>
        <a:bodyPr/>
        <a:lstStyle/>
        <a:p>
          <a:r>
            <a:rPr lang="nl-NL"/>
            <a:t>Inzet crisisteam tbv kwetsbare ouderen (in ontwikkeling)</a:t>
          </a:r>
          <a:endParaRPr lang="en-US"/>
        </a:p>
      </dgm:t>
    </dgm:pt>
    <dgm:pt modelId="{FBD7DE44-5E5A-4459-98B2-9E67866A3657}" type="parTrans" cxnId="{EEF7B5AA-38C7-4CD8-94B5-7ED1EF715F93}">
      <dgm:prSet/>
      <dgm:spPr/>
      <dgm:t>
        <a:bodyPr/>
        <a:lstStyle/>
        <a:p>
          <a:endParaRPr lang="en-US"/>
        </a:p>
      </dgm:t>
    </dgm:pt>
    <dgm:pt modelId="{EA7103EB-27BE-4D43-88A0-9094B9239E40}" type="sibTrans" cxnId="{EEF7B5AA-38C7-4CD8-94B5-7ED1EF715F93}">
      <dgm:prSet/>
      <dgm:spPr/>
      <dgm:t>
        <a:bodyPr/>
        <a:lstStyle/>
        <a:p>
          <a:endParaRPr lang="en-US"/>
        </a:p>
      </dgm:t>
    </dgm:pt>
    <dgm:pt modelId="{4F7A486C-0C0D-4D92-99F1-F8649329722D}">
      <dgm:prSet/>
      <dgm:spPr/>
      <dgm:t>
        <a:bodyPr/>
        <a:lstStyle/>
        <a:p>
          <a:r>
            <a:rPr lang="nl-NL"/>
            <a:t>Optimale doorstroom van kwetsbare ouderen op de SEH</a:t>
          </a:r>
          <a:endParaRPr lang="en-US"/>
        </a:p>
      </dgm:t>
    </dgm:pt>
    <dgm:pt modelId="{E282F12E-8DD7-4741-B8D3-31170B5A04CF}" type="parTrans" cxnId="{3ADD7117-6A47-47DB-88D7-C012127F63DF}">
      <dgm:prSet/>
      <dgm:spPr/>
      <dgm:t>
        <a:bodyPr/>
        <a:lstStyle/>
        <a:p>
          <a:endParaRPr lang="en-US"/>
        </a:p>
      </dgm:t>
    </dgm:pt>
    <dgm:pt modelId="{E42D1AF4-38A9-4417-BEB5-6284C4C93130}" type="sibTrans" cxnId="{3ADD7117-6A47-47DB-88D7-C012127F63DF}">
      <dgm:prSet/>
      <dgm:spPr/>
      <dgm:t>
        <a:bodyPr/>
        <a:lstStyle/>
        <a:p>
          <a:endParaRPr lang="en-US"/>
        </a:p>
      </dgm:t>
    </dgm:pt>
    <dgm:pt modelId="{7F0F0DE6-582E-411A-9528-5D8C0DEE47C4}">
      <dgm:prSet/>
      <dgm:spPr/>
      <dgm:t>
        <a:bodyPr/>
        <a:lstStyle/>
        <a:p>
          <a:r>
            <a:rPr lang="nl-NL"/>
            <a:t>Inzet acuut wijkteam voor sociale/care problematiek</a:t>
          </a:r>
          <a:endParaRPr lang="en-US"/>
        </a:p>
      </dgm:t>
    </dgm:pt>
    <dgm:pt modelId="{4300783E-D6DB-46C0-A183-94651850B5F5}" type="parTrans" cxnId="{37A63A9F-241B-402F-9F77-4AE86177B943}">
      <dgm:prSet/>
      <dgm:spPr/>
      <dgm:t>
        <a:bodyPr/>
        <a:lstStyle/>
        <a:p>
          <a:endParaRPr lang="en-US"/>
        </a:p>
      </dgm:t>
    </dgm:pt>
    <dgm:pt modelId="{312112E6-AE63-4778-AB73-5F90789956D0}" type="sibTrans" cxnId="{37A63A9F-241B-402F-9F77-4AE86177B943}">
      <dgm:prSet/>
      <dgm:spPr/>
      <dgm:t>
        <a:bodyPr/>
        <a:lstStyle/>
        <a:p>
          <a:endParaRPr lang="en-US"/>
        </a:p>
      </dgm:t>
    </dgm:pt>
    <dgm:pt modelId="{BD4072B3-99B0-4E89-A642-BAAC499280F1}">
      <dgm:prSet/>
      <dgm:spPr/>
      <dgm:t>
        <a:bodyPr/>
        <a:lstStyle/>
        <a:p>
          <a:r>
            <a:rPr lang="nl-NL"/>
            <a:t>Innovatieve domeinoverstijgende samenwerkingsinitiatieven</a:t>
          </a:r>
          <a:endParaRPr lang="en-US"/>
        </a:p>
      </dgm:t>
    </dgm:pt>
    <dgm:pt modelId="{8911D344-B256-47B4-B93C-F0CB6EEC1783}" type="parTrans" cxnId="{4C4E8E87-37AF-4566-86D8-E80D58251205}">
      <dgm:prSet/>
      <dgm:spPr/>
      <dgm:t>
        <a:bodyPr/>
        <a:lstStyle/>
        <a:p>
          <a:endParaRPr lang="en-US"/>
        </a:p>
      </dgm:t>
    </dgm:pt>
    <dgm:pt modelId="{D1F52C52-F7CA-4357-841C-4D7FFF3FEBDE}" type="sibTrans" cxnId="{4C4E8E87-37AF-4566-86D8-E80D58251205}">
      <dgm:prSet/>
      <dgm:spPr/>
      <dgm:t>
        <a:bodyPr/>
        <a:lstStyle/>
        <a:p>
          <a:endParaRPr lang="en-US"/>
        </a:p>
      </dgm:t>
    </dgm:pt>
    <dgm:pt modelId="{C2ED79AA-F9A3-4A72-B588-84C5ABF516EE}">
      <dgm:prSet/>
      <dgm:spPr/>
      <dgm:t>
        <a:bodyPr/>
        <a:lstStyle/>
        <a:p>
          <a:r>
            <a:rPr lang="nl-NL"/>
            <a:t>Ontwikkeling van de Wijkkliniek om laag complexe medisch specialistische zorg niet in het ziekenhuis te 	laten opnemen</a:t>
          </a:r>
          <a:endParaRPr lang="en-US"/>
        </a:p>
      </dgm:t>
    </dgm:pt>
    <dgm:pt modelId="{FC385A96-2E57-4F50-8E3B-551DB4D8F7E4}" type="parTrans" cxnId="{86CCE4FC-3831-4C13-A9AB-46BD4DAB838B}">
      <dgm:prSet/>
      <dgm:spPr/>
      <dgm:t>
        <a:bodyPr/>
        <a:lstStyle/>
        <a:p>
          <a:endParaRPr lang="en-US"/>
        </a:p>
      </dgm:t>
    </dgm:pt>
    <dgm:pt modelId="{666826FD-EFBD-4217-82B8-6CB84E887BB0}" type="sibTrans" cxnId="{86CCE4FC-3831-4C13-A9AB-46BD4DAB838B}">
      <dgm:prSet/>
      <dgm:spPr/>
      <dgm:t>
        <a:bodyPr/>
        <a:lstStyle/>
        <a:p>
          <a:endParaRPr lang="en-US"/>
        </a:p>
      </dgm:t>
    </dgm:pt>
    <dgm:pt modelId="{A3319693-3BA8-4024-A00F-3D5E93D1D67C}" type="pres">
      <dgm:prSet presAssocID="{481B46A7-CE04-4ADC-9B8B-F866EFB75F40}" presName="Name0" presStyleCnt="0">
        <dgm:presLayoutVars>
          <dgm:dir/>
          <dgm:animLvl val="lvl"/>
          <dgm:resizeHandles val="exact"/>
        </dgm:presLayoutVars>
      </dgm:prSet>
      <dgm:spPr/>
    </dgm:pt>
    <dgm:pt modelId="{127614BE-36C5-4AE8-8553-E73EE0B962E7}" type="pres">
      <dgm:prSet presAssocID="{19E1171E-2C9B-45FF-8B7E-9E9DB8FF2B08}" presName="linNode" presStyleCnt="0"/>
      <dgm:spPr/>
    </dgm:pt>
    <dgm:pt modelId="{072D2286-10BE-4E16-9A7E-83A45984C7FC}" type="pres">
      <dgm:prSet presAssocID="{19E1171E-2C9B-45FF-8B7E-9E9DB8FF2B08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BAAF811F-66F7-442A-A112-C5294EA4B1AF}" type="pres">
      <dgm:prSet presAssocID="{19E1171E-2C9B-45FF-8B7E-9E9DB8FF2B08}" presName="descendantText" presStyleLbl="alignAccFollowNode1" presStyleIdx="0" presStyleCnt="4">
        <dgm:presLayoutVars>
          <dgm:bulletEnabled/>
        </dgm:presLayoutVars>
      </dgm:prSet>
      <dgm:spPr/>
    </dgm:pt>
    <dgm:pt modelId="{C26E7977-853C-44E5-83C6-C9C0D011D921}" type="pres">
      <dgm:prSet presAssocID="{612B851D-BF13-438F-A7F1-89A83F8297B8}" presName="sp" presStyleCnt="0"/>
      <dgm:spPr/>
    </dgm:pt>
    <dgm:pt modelId="{C01B1D3C-EE6B-477F-B144-52016EBCA5C2}" type="pres">
      <dgm:prSet presAssocID="{F4D7F84F-192F-4A9C-A7FA-5CFDA887CA85}" presName="linNode" presStyleCnt="0"/>
      <dgm:spPr/>
    </dgm:pt>
    <dgm:pt modelId="{0052655D-B4C2-4EF4-893C-5BFCA5287812}" type="pres">
      <dgm:prSet presAssocID="{F4D7F84F-192F-4A9C-A7FA-5CFDA887CA85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89B4644D-F0A8-48FA-80EE-7497F20785A8}" type="pres">
      <dgm:prSet presAssocID="{F4D7F84F-192F-4A9C-A7FA-5CFDA887CA85}" presName="descendantText" presStyleLbl="alignAccFollowNode1" presStyleIdx="1" presStyleCnt="4">
        <dgm:presLayoutVars>
          <dgm:bulletEnabled/>
        </dgm:presLayoutVars>
      </dgm:prSet>
      <dgm:spPr/>
    </dgm:pt>
    <dgm:pt modelId="{F33217F0-7996-4B69-AAE2-9E0F41DBDB04}" type="pres">
      <dgm:prSet presAssocID="{D595562D-520F-4518-BE36-4BB46C68DF6B}" presName="sp" presStyleCnt="0"/>
      <dgm:spPr/>
    </dgm:pt>
    <dgm:pt modelId="{91B4D661-9C6A-45B5-B96C-FA5F16FE7072}" type="pres">
      <dgm:prSet presAssocID="{4F7A486C-0C0D-4D92-99F1-F8649329722D}" presName="linNode" presStyleCnt="0"/>
      <dgm:spPr/>
    </dgm:pt>
    <dgm:pt modelId="{0C67274C-A859-4047-B763-6622FD8B8EAB}" type="pres">
      <dgm:prSet presAssocID="{4F7A486C-0C0D-4D92-99F1-F8649329722D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78002519-FB87-4D56-B924-7EF239317AC3}" type="pres">
      <dgm:prSet presAssocID="{4F7A486C-0C0D-4D92-99F1-F8649329722D}" presName="descendantText" presStyleLbl="alignAccFollowNode1" presStyleIdx="2" presStyleCnt="4">
        <dgm:presLayoutVars>
          <dgm:bulletEnabled/>
        </dgm:presLayoutVars>
      </dgm:prSet>
      <dgm:spPr/>
    </dgm:pt>
    <dgm:pt modelId="{07596CF3-4F10-4130-B21C-21542777847B}" type="pres">
      <dgm:prSet presAssocID="{E42D1AF4-38A9-4417-BEB5-6284C4C93130}" presName="sp" presStyleCnt="0"/>
      <dgm:spPr/>
    </dgm:pt>
    <dgm:pt modelId="{4797DA75-7967-4641-9E8F-787B1318F16D}" type="pres">
      <dgm:prSet presAssocID="{BD4072B3-99B0-4E89-A642-BAAC499280F1}" presName="linNode" presStyleCnt="0"/>
      <dgm:spPr/>
    </dgm:pt>
    <dgm:pt modelId="{4A546D9E-51DC-4BF9-9B13-082A911BD478}" type="pres">
      <dgm:prSet presAssocID="{BD4072B3-99B0-4E89-A642-BAAC499280F1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341F494E-6027-4EE0-AF39-D9DCA8BC1716}" type="pres">
      <dgm:prSet presAssocID="{BD4072B3-99B0-4E89-A642-BAAC499280F1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DDC13A05-166B-4C7F-8D60-9E75643FA332}" srcId="{481B46A7-CE04-4ADC-9B8B-F866EFB75F40}" destId="{F4D7F84F-192F-4A9C-A7FA-5CFDA887CA85}" srcOrd="1" destOrd="0" parTransId="{AB6FD907-283D-417E-B1EE-BFCAC775EBC1}" sibTransId="{D595562D-520F-4518-BE36-4BB46C68DF6B}"/>
    <dgm:cxn modelId="{3ADD7117-6A47-47DB-88D7-C012127F63DF}" srcId="{481B46A7-CE04-4ADC-9B8B-F866EFB75F40}" destId="{4F7A486C-0C0D-4D92-99F1-F8649329722D}" srcOrd="2" destOrd="0" parTransId="{E282F12E-8DD7-4741-B8D3-31170B5A04CF}" sibTransId="{E42D1AF4-38A9-4417-BEB5-6284C4C93130}"/>
    <dgm:cxn modelId="{D1DAF233-82D3-4B54-B661-F31F597FA0FA}" type="presOf" srcId="{C2ED79AA-F9A3-4A72-B588-84C5ABF516EE}" destId="{341F494E-6027-4EE0-AF39-D9DCA8BC1716}" srcOrd="0" destOrd="0" presId="urn:microsoft.com/office/officeart/2016/7/layout/VerticalSolidActionList"/>
    <dgm:cxn modelId="{44EA414A-FA12-4BB7-B73C-F568BDBAD915}" type="presOf" srcId="{9E844FC4-CF7D-47BD-8CC5-30C1BB92BCF4}" destId="{BAAF811F-66F7-442A-A112-C5294EA4B1AF}" srcOrd="0" destOrd="1" presId="urn:microsoft.com/office/officeart/2016/7/layout/VerticalSolidActionList"/>
    <dgm:cxn modelId="{82A62D4D-5D51-4B05-A4D2-903C834EF3B2}" type="presOf" srcId="{481B46A7-CE04-4ADC-9B8B-F866EFB75F40}" destId="{A3319693-3BA8-4024-A00F-3D5E93D1D67C}" srcOrd="0" destOrd="0" presId="urn:microsoft.com/office/officeart/2016/7/layout/VerticalSolidActionList"/>
    <dgm:cxn modelId="{AF35264E-236B-4B87-8988-2F0C45314818}" type="presOf" srcId="{7F0F0DE6-582E-411A-9528-5D8C0DEE47C4}" destId="{78002519-FB87-4D56-B924-7EF239317AC3}" srcOrd="0" destOrd="0" presId="urn:microsoft.com/office/officeart/2016/7/layout/VerticalSolidActionList"/>
    <dgm:cxn modelId="{9AC4454E-B4F2-4A04-9653-455EFE4F08DE}" srcId="{19E1171E-2C9B-45FF-8B7E-9E9DB8FF2B08}" destId="{48E66111-A002-488E-8ECE-1A83EF6779D2}" srcOrd="2" destOrd="0" parTransId="{32C4DBDC-3F5B-460E-8DD3-9ED478C3E5A9}" sibTransId="{5AEF0DF7-0CBB-4896-B197-86A012840427}"/>
    <dgm:cxn modelId="{53FB864E-D0FE-46A9-B86F-89962DAA04DD}" srcId="{19E1171E-2C9B-45FF-8B7E-9E9DB8FF2B08}" destId="{847DB0DC-6B9A-4D56-A149-FAC191AB4AB9}" srcOrd="0" destOrd="0" parTransId="{BD461C86-22F1-49BB-AA1E-E1CF47998833}" sibTransId="{B38B8A24-1449-4757-B337-C1B4D2C277C6}"/>
    <dgm:cxn modelId="{4C4E8E87-37AF-4566-86D8-E80D58251205}" srcId="{481B46A7-CE04-4ADC-9B8B-F866EFB75F40}" destId="{BD4072B3-99B0-4E89-A642-BAAC499280F1}" srcOrd="3" destOrd="0" parTransId="{8911D344-B256-47B4-B93C-F0CB6EEC1783}" sibTransId="{D1F52C52-F7CA-4357-841C-4D7FFF3FEBDE}"/>
    <dgm:cxn modelId="{37A63A9F-241B-402F-9F77-4AE86177B943}" srcId="{4F7A486C-0C0D-4D92-99F1-F8649329722D}" destId="{7F0F0DE6-582E-411A-9528-5D8C0DEE47C4}" srcOrd="0" destOrd="0" parTransId="{4300783E-D6DB-46C0-A183-94651850B5F5}" sibTransId="{312112E6-AE63-4778-AB73-5F90789956D0}"/>
    <dgm:cxn modelId="{EEF7B5AA-38C7-4CD8-94B5-7ED1EF715F93}" srcId="{F4D7F84F-192F-4A9C-A7FA-5CFDA887CA85}" destId="{81F32E30-C78D-49BC-B624-02C58191F4C6}" srcOrd="1" destOrd="0" parTransId="{FBD7DE44-5E5A-4459-98B2-9E67866A3657}" sibTransId="{EA7103EB-27BE-4D43-88A0-9094B9239E40}"/>
    <dgm:cxn modelId="{87E8BDAB-1A35-40A5-86FB-1482CA48B1BB}" type="presOf" srcId="{81F32E30-C78D-49BC-B624-02C58191F4C6}" destId="{89B4644D-F0A8-48FA-80EE-7497F20785A8}" srcOrd="0" destOrd="1" presId="urn:microsoft.com/office/officeart/2016/7/layout/VerticalSolidActionList"/>
    <dgm:cxn modelId="{EC8C63B1-2B58-4C16-94E3-DDD4358ACD59}" type="presOf" srcId="{19E1171E-2C9B-45FF-8B7E-9E9DB8FF2B08}" destId="{072D2286-10BE-4E16-9A7E-83A45984C7FC}" srcOrd="0" destOrd="0" presId="urn:microsoft.com/office/officeart/2016/7/layout/VerticalSolidActionList"/>
    <dgm:cxn modelId="{F8332ADA-0BB1-4846-B266-68A0A636C7E9}" type="presOf" srcId="{F4D7F84F-192F-4A9C-A7FA-5CFDA887CA85}" destId="{0052655D-B4C2-4EF4-893C-5BFCA5287812}" srcOrd="0" destOrd="0" presId="urn:microsoft.com/office/officeart/2016/7/layout/VerticalSolidActionList"/>
    <dgm:cxn modelId="{D195FBDC-EF50-40B7-9FE9-3A1821BA44C5}" type="presOf" srcId="{4F7A486C-0C0D-4D92-99F1-F8649329722D}" destId="{0C67274C-A859-4047-B763-6622FD8B8EAB}" srcOrd="0" destOrd="0" presId="urn:microsoft.com/office/officeart/2016/7/layout/VerticalSolidActionList"/>
    <dgm:cxn modelId="{21DE37E1-D558-4D4B-AF54-B7711C3E9ADF}" type="presOf" srcId="{847DB0DC-6B9A-4D56-A149-FAC191AB4AB9}" destId="{BAAF811F-66F7-442A-A112-C5294EA4B1AF}" srcOrd="0" destOrd="0" presId="urn:microsoft.com/office/officeart/2016/7/layout/VerticalSolidActionList"/>
    <dgm:cxn modelId="{8C51F3EA-43B0-4BE0-98AA-CBBB2AFE5A40}" type="presOf" srcId="{2954FAE2-E02B-4A3E-A4A4-D7A517040828}" destId="{89B4644D-F0A8-48FA-80EE-7497F20785A8}" srcOrd="0" destOrd="0" presId="urn:microsoft.com/office/officeart/2016/7/layout/VerticalSolidActionList"/>
    <dgm:cxn modelId="{04BA3FF3-B24B-49E5-929D-841222BB4E29}" type="presOf" srcId="{48E66111-A002-488E-8ECE-1A83EF6779D2}" destId="{BAAF811F-66F7-442A-A112-C5294EA4B1AF}" srcOrd="0" destOrd="2" presId="urn:microsoft.com/office/officeart/2016/7/layout/VerticalSolidActionList"/>
    <dgm:cxn modelId="{4B5D5AF6-A3CF-4436-BD69-52787C835D3E}" srcId="{481B46A7-CE04-4ADC-9B8B-F866EFB75F40}" destId="{19E1171E-2C9B-45FF-8B7E-9E9DB8FF2B08}" srcOrd="0" destOrd="0" parTransId="{27F0A43E-72F1-48AF-B21F-A0D1A0097AA8}" sibTransId="{612B851D-BF13-438F-A7F1-89A83F8297B8}"/>
    <dgm:cxn modelId="{7F9332F9-4524-42BD-8CAA-4D7748E5A2FC}" type="presOf" srcId="{BD4072B3-99B0-4E89-A642-BAAC499280F1}" destId="{4A546D9E-51DC-4BF9-9B13-082A911BD478}" srcOrd="0" destOrd="0" presId="urn:microsoft.com/office/officeart/2016/7/layout/VerticalSolidActionList"/>
    <dgm:cxn modelId="{FB2591FC-764C-405F-949F-9BB7E91C7DA2}" srcId="{19E1171E-2C9B-45FF-8B7E-9E9DB8FF2B08}" destId="{9E844FC4-CF7D-47BD-8CC5-30C1BB92BCF4}" srcOrd="1" destOrd="0" parTransId="{94ABE77B-6430-4030-B0C7-59105F954C0B}" sibTransId="{3393318C-0446-46B1-A4B9-8873AE4A4114}"/>
    <dgm:cxn modelId="{86CCE4FC-3831-4C13-A9AB-46BD4DAB838B}" srcId="{BD4072B3-99B0-4E89-A642-BAAC499280F1}" destId="{C2ED79AA-F9A3-4A72-B588-84C5ABF516EE}" srcOrd="0" destOrd="0" parTransId="{FC385A96-2E57-4F50-8E3B-551DB4D8F7E4}" sibTransId="{666826FD-EFBD-4217-82B8-6CB84E887BB0}"/>
    <dgm:cxn modelId="{7F7235FD-45D4-48F6-99E8-B980B7C6BFB3}" srcId="{F4D7F84F-192F-4A9C-A7FA-5CFDA887CA85}" destId="{2954FAE2-E02B-4A3E-A4A4-D7A517040828}" srcOrd="0" destOrd="0" parTransId="{18EFAA8B-D366-4345-888E-375BF4147648}" sibTransId="{E27AF0A5-2EBC-4A6D-BFAA-9303FEAFD161}"/>
    <dgm:cxn modelId="{0C098F95-7C1C-4302-847D-AB64BA9AD7F9}" type="presParOf" srcId="{A3319693-3BA8-4024-A00F-3D5E93D1D67C}" destId="{127614BE-36C5-4AE8-8553-E73EE0B962E7}" srcOrd="0" destOrd="0" presId="urn:microsoft.com/office/officeart/2016/7/layout/VerticalSolidActionList"/>
    <dgm:cxn modelId="{96514ED2-6670-4E58-ABD8-4D8B4B93C6FE}" type="presParOf" srcId="{127614BE-36C5-4AE8-8553-E73EE0B962E7}" destId="{072D2286-10BE-4E16-9A7E-83A45984C7FC}" srcOrd="0" destOrd="0" presId="urn:microsoft.com/office/officeart/2016/7/layout/VerticalSolidActionList"/>
    <dgm:cxn modelId="{AF333930-55F2-475A-B009-C05170BD3AC8}" type="presParOf" srcId="{127614BE-36C5-4AE8-8553-E73EE0B962E7}" destId="{BAAF811F-66F7-442A-A112-C5294EA4B1AF}" srcOrd="1" destOrd="0" presId="urn:microsoft.com/office/officeart/2016/7/layout/VerticalSolidActionList"/>
    <dgm:cxn modelId="{A9141EAD-0458-4DF1-863D-A9CF1752670A}" type="presParOf" srcId="{A3319693-3BA8-4024-A00F-3D5E93D1D67C}" destId="{C26E7977-853C-44E5-83C6-C9C0D011D921}" srcOrd="1" destOrd="0" presId="urn:microsoft.com/office/officeart/2016/7/layout/VerticalSolidActionList"/>
    <dgm:cxn modelId="{65CF47A5-D53D-40D1-87C2-790F50720E4F}" type="presParOf" srcId="{A3319693-3BA8-4024-A00F-3D5E93D1D67C}" destId="{C01B1D3C-EE6B-477F-B144-52016EBCA5C2}" srcOrd="2" destOrd="0" presId="urn:microsoft.com/office/officeart/2016/7/layout/VerticalSolidActionList"/>
    <dgm:cxn modelId="{D5E423E1-5179-471A-BE27-7E5B30F6750D}" type="presParOf" srcId="{C01B1D3C-EE6B-477F-B144-52016EBCA5C2}" destId="{0052655D-B4C2-4EF4-893C-5BFCA5287812}" srcOrd="0" destOrd="0" presId="urn:microsoft.com/office/officeart/2016/7/layout/VerticalSolidActionList"/>
    <dgm:cxn modelId="{B974D948-6907-4400-9106-C09015D430FA}" type="presParOf" srcId="{C01B1D3C-EE6B-477F-B144-52016EBCA5C2}" destId="{89B4644D-F0A8-48FA-80EE-7497F20785A8}" srcOrd="1" destOrd="0" presId="urn:microsoft.com/office/officeart/2016/7/layout/VerticalSolidActionList"/>
    <dgm:cxn modelId="{4DB780BB-DD2A-449F-A08B-A08129B9698A}" type="presParOf" srcId="{A3319693-3BA8-4024-A00F-3D5E93D1D67C}" destId="{F33217F0-7996-4B69-AAE2-9E0F41DBDB04}" srcOrd="3" destOrd="0" presId="urn:microsoft.com/office/officeart/2016/7/layout/VerticalSolidActionList"/>
    <dgm:cxn modelId="{D950652F-778F-4497-A73C-4F633EDC1FD5}" type="presParOf" srcId="{A3319693-3BA8-4024-A00F-3D5E93D1D67C}" destId="{91B4D661-9C6A-45B5-B96C-FA5F16FE7072}" srcOrd="4" destOrd="0" presId="urn:microsoft.com/office/officeart/2016/7/layout/VerticalSolidActionList"/>
    <dgm:cxn modelId="{6363A91B-DB04-43C0-B2FF-56D2AA432F25}" type="presParOf" srcId="{91B4D661-9C6A-45B5-B96C-FA5F16FE7072}" destId="{0C67274C-A859-4047-B763-6622FD8B8EAB}" srcOrd="0" destOrd="0" presId="urn:microsoft.com/office/officeart/2016/7/layout/VerticalSolidActionList"/>
    <dgm:cxn modelId="{6CE92623-3A84-4B62-89E6-E481A0E5D5C6}" type="presParOf" srcId="{91B4D661-9C6A-45B5-B96C-FA5F16FE7072}" destId="{78002519-FB87-4D56-B924-7EF239317AC3}" srcOrd="1" destOrd="0" presId="urn:microsoft.com/office/officeart/2016/7/layout/VerticalSolidActionList"/>
    <dgm:cxn modelId="{28379E4D-7C68-4EC3-BDEE-7ADA00984D6D}" type="presParOf" srcId="{A3319693-3BA8-4024-A00F-3D5E93D1D67C}" destId="{07596CF3-4F10-4130-B21C-21542777847B}" srcOrd="5" destOrd="0" presId="urn:microsoft.com/office/officeart/2016/7/layout/VerticalSolidActionList"/>
    <dgm:cxn modelId="{60C19A04-1362-4694-806A-DC8EE491E080}" type="presParOf" srcId="{A3319693-3BA8-4024-A00F-3D5E93D1D67C}" destId="{4797DA75-7967-4641-9E8F-787B1318F16D}" srcOrd="6" destOrd="0" presId="urn:microsoft.com/office/officeart/2016/7/layout/VerticalSolidActionList"/>
    <dgm:cxn modelId="{6E001B81-5B8C-416A-9002-48A50723A921}" type="presParOf" srcId="{4797DA75-7967-4641-9E8F-787B1318F16D}" destId="{4A546D9E-51DC-4BF9-9B13-082A911BD478}" srcOrd="0" destOrd="0" presId="urn:microsoft.com/office/officeart/2016/7/layout/VerticalSolidActionList"/>
    <dgm:cxn modelId="{A4F273E5-96BA-4576-9881-922DF75D2D7D}" type="presParOf" srcId="{4797DA75-7967-4641-9E8F-787B1318F16D}" destId="{341F494E-6027-4EE0-AF39-D9DCA8BC171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F811F-66F7-442A-A112-C5294EA4B1AF}">
      <dsp:nvSpPr>
        <dsp:cNvPr id="0" name=""/>
        <dsp:cNvSpPr/>
      </dsp:nvSpPr>
      <dsp:spPr>
        <a:xfrm>
          <a:off x="1871221" y="2027"/>
          <a:ext cx="7484885" cy="10502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28" tIns="266770" rIns="145228" bIns="2667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schakels tussen zorgorganisaties steeds weer optimaliseren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Als reguliere lijnen even geen uitkomst bieden </a:t>
          </a:r>
          <a:r>
            <a:rPr lang="nl-NL" sz="1100" kern="1200" dirty="0">
              <a:sym typeface="Wingdings" panose="05000000000000000000" pitchFamily="2" charset="2"/>
            </a:rPr>
            <a:t></a:t>
          </a:r>
          <a:r>
            <a:rPr lang="nl-NL" sz="1100" kern="1200" dirty="0"/>
            <a:t> bemande backoffice voor consultatie en vervolgzorg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Slimmer Samenwerken in de wijk </a:t>
          </a:r>
          <a:r>
            <a:rPr lang="nl-NL" sz="1100" kern="1200">
              <a:sym typeface="Wingdings" panose="05000000000000000000" pitchFamily="2" charset="2"/>
            </a:rPr>
            <a:t></a:t>
          </a:r>
          <a:r>
            <a:rPr lang="nl-NL" sz="1100" kern="1200"/>
            <a:t> Ontwikkeling Aanmeldportaal Wijkverpleging</a:t>
          </a:r>
          <a:endParaRPr lang="en-US" sz="1100" kern="1200"/>
        </a:p>
      </dsp:txBody>
      <dsp:txXfrm>
        <a:off x="1871221" y="2027"/>
        <a:ext cx="7484885" cy="1050273"/>
      </dsp:txXfrm>
    </dsp:sp>
    <dsp:sp modelId="{072D2286-10BE-4E16-9A7E-83A45984C7FC}">
      <dsp:nvSpPr>
        <dsp:cNvPr id="0" name=""/>
        <dsp:cNvSpPr/>
      </dsp:nvSpPr>
      <dsp:spPr>
        <a:xfrm>
          <a:off x="0" y="2027"/>
          <a:ext cx="1871221" cy="10502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19" tIns="103744" rIns="99019" bIns="1037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Optimaal gebruik beschikbare capaciteiten in de hele keten</a:t>
          </a:r>
          <a:endParaRPr lang="en-US" sz="1400" kern="1200"/>
        </a:p>
      </dsp:txBody>
      <dsp:txXfrm>
        <a:off x="0" y="2027"/>
        <a:ext cx="1871221" cy="1050273"/>
      </dsp:txXfrm>
    </dsp:sp>
    <dsp:sp modelId="{89B4644D-F0A8-48FA-80EE-7497F20785A8}">
      <dsp:nvSpPr>
        <dsp:cNvPr id="0" name=""/>
        <dsp:cNvSpPr/>
      </dsp:nvSpPr>
      <dsp:spPr>
        <a:xfrm>
          <a:off x="1871221" y="1115317"/>
          <a:ext cx="7484885" cy="10502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28" tIns="266770" rIns="145228" bIns="2667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Elke huisarts heeft een vaste SO als aanspreekpunt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Inzet crisisteam tbv kwetsbare ouderen (in ontwikkeling)</a:t>
          </a:r>
          <a:endParaRPr lang="en-US" sz="1100" kern="1200"/>
        </a:p>
      </dsp:txBody>
      <dsp:txXfrm>
        <a:off x="1871221" y="1115317"/>
        <a:ext cx="7484885" cy="1050273"/>
      </dsp:txXfrm>
    </dsp:sp>
    <dsp:sp modelId="{0052655D-B4C2-4EF4-893C-5BFCA5287812}">
      <dsp:nvSpPr>
        <dsp:cNvPr id="0" name=""/>
        <dsp:cNvSpPr/>
      </dsp:nvSpPr>
      <dsp:spPr>
        <a:xfrm>
          <a:off x="0" y="1115317"/>
          <a:ext cx="1871221" cy="10502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19" tIns="103744" rIns="99019" bIns="1037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Zo lang mogelijk </a:t>
          </a:r>
          <a:r>
            <a:rPr lang="nl-NL" sz="1400" i="1" kern="1200"/>
            <a:t>thuis</a:t>
          </a:r>
          <a:r>
            <a:rPr lang="nl-NL" sz="1400" kern="1200"/>
            <a:t> zorg bieden aan kwetsbare ouderen</a:t>
          </a:r>
          <a:endParaRPr lang="en-US" sz="1400" kern="1200"/>
        </a:p>
      </dsp:txBody>
      <dsp:txXfrm>
        <a:off x="0" y="1115317"/>
        <a:ext cx="1871221" cy="1050273"/>
      </dsp:txXfrm>
    </dsp:sp>
    <dsp:sp modelId="{78002519-FB87-4D56-B924-7EF239317AC3}">
      <dsp:nvSpPr>
        <dsp:cNvPr id="0" name=""/>
        <dsp:cNvSpPr/>
      </dsp:nvSpPr>
      <dsp:spPr>
        <a:xfrm>
          <a:off x="1871221" y="2228608"/>
          <a:ext cx="7484885" cy="105027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28" tIns="266770" rIns="145228" bIns="2667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Inzet acuut wijkteam voor sociale/care problematiek</a:t>
          </a:r>
          <a:endParaRPr lang="en-US" sz="1100" kern="1200"/>
        </a:p>
      </dsp:txBody>
      <dsp:txXfrm>
        <a:off x="1871221" y="2228608"/>
        <a:ext cx="7484885" cy="1050273"/>
      </dsp:txXfrm>
    </dsp:sp>
    <dsp:sp modelId="{0C67274C-A859-4047-B763-6622FD8B8EAB}">
      <dsp:nvSpPr>
        <dsp:cNvPr id="0" name=""/>
        <dsp:cNvSpPr/>
      </dsp:nvSpPr>
      <dsp:spPr>
        <a:xfrm>
          <a:off x="0" y="2228608"/>
          <a:ext cx="1871221" cy="10502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19" tIns="103744" rIns="99019" bIns="1037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Optimale doorstroom van kwetsbare ouderen op de SEH</a:t>
          </a:r>
          <a:endParaRPr lang="en-US" sz="1400" kern="1200"/>
        </a:p>
      </dsp:txBody>
      <dsp:txXfrm>
        <a:off x="0" y="2228608"/>
        <a:ext cx="1871221" cy="1050273"/>
      </dsp:txXfrm>
    </dsp:sp>
    <dsp:sp modelId="{341F494E-6027-4EE0-AF39-D9DCA8BC1716}">
      <dsp:nvSpPr>
        <dsp:cNvPr id="0" name=""/>
        <dsp:cNvSpPr/>
      </dsp:nvSpPr>
      <dsp:spPr>
        <a:xfrm>
          <a:off x="1871221" y="3341898"/>
          <a:ext cx="7484885" cy="105027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28" tIns="266770" rIns="145228" bIns="2667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Ontwikkeling van de Wijkkliniek om laag complexe medisch specialistische zorg niet in het ziekenhuis te 	laten opnemen</a:t>
          </a:r>
          <a:endParaRPr lang="en-US" sz="1100" kern="1200"/>
        </a:p>
      </dsp:txBody>
      <dsp:txXfrm>
        <a:off x="1871221" y="3341898"/>
        <a:ext cx="7484885" cy="1050273"/>
      </dsp:txXfrm>
    </dsp:sp>
    <dsp:sp modelId="{4A546D9E-51DC-4BF9-9B13-082A911BD478}">
      <dsp:nvSpPr>
        <dsp:cNvPr id="0" name=""/>
        <dsp:cNvSpPr/>
      </dsp:nvSpPr>
      <dsp:spPr>
        <a:xfrm>
          <a:off x="0" y="3341898"/>
          <a:ext cx="1871221" cy="10502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19" tIns="103744" rIns="99019" bIns="1037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Innovatieve domeinoverstijgende samenwerkingsinitiatieven</a:t>
          </a:r>
          <a:endParaRPr lang="en-US" sz="1400" kern="1200"/>
        </a:p>
      </dsp:txBody>
      <dsp:txXfrm>
        <a:off x="0" y="3341898"/>
        <a:ext cx="1871221" cy="1050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8F461-BA7A-FAB0-29DE-AB2E55B15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821EC6-7E01-D775-670C-9FBF2EBBD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1050C2-AF9E-E8AF-0871-95943703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F9538-D7F7-9EE2-EA83-F5BAE510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3FF586-CAC9-FA47-E850-244DBC9B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56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71666-5B2A-016E-4DEA-7EFAE331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1CE563-E5D0-F0FA-3C3F-CF19F30EB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3615C-D2A2-B2D4-C503-A4B6E738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10F454-4542-3CE5-CC10-647267A1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E27FB8-57B8-9F7D-1C99-22256B16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87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B3843BA-7677-C1E0-0EEA-58B4A576B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EEB525-2D65-75C6-053A-D75231499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D5B30D-0DDD-5203-6344-EA564FAC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E6E455-4DB8-6548-25B3-75F42BA7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FB0E3-0BEF-6FEC-C055-B483EF4F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1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DF4C5-D60D-B925-7A82-19681B40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3C39C-DBA0-5CC3-27D5-DC7D359A3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39AC03-D2FF-1E5F-7BDF-BFCD5F56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F19B5A-F2FD-E5B5-B471-85501D2B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1B217-488E-419F-B42B-ACC8191D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78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357A6-9B83-B720-6F9A-B9C0BF6D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BB8D3C-2C65-B040-977C-95FFE1DD9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D147AC-EA34-4318-2124-385AC431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A6C79E-B3A3-F583-B23D-98ABAE23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63DDC7-BD92-537C-1F47-959327B9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4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137E2-9257-470B-275C-40839E51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C2361B-AF89-D014-B9A8-A90C3AC44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B3FD13-8E90-8117-C2DF-A4297F943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7A2FF7-84A8-FD7E-2EBF-33745614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5C48F8-C475-0B51-DD20-5DB39C84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3D9523-ABA6-3854-7B4E-7E3061BA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36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D06FF-67E9-A1A2-8F65-669763F9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00B2E9-3542-0734-033E-27145F009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093E5D-6BDC-DDDF-9BD3-B00F2E304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37F0E2-BEC0-A7F9-2183-A365FB7AB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35308A-0B70-9A48-47E8-E4932FB2B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8A60D7-E70F-4786-C17A-C6D7790B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5BB3C07-89DD-9A33-C605-62BA706E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995215F-824F-87D0-2C18-F5D121B0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21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47930-0F29-AA7A-105F-5E7DF94F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2777C0-32DD-D387-7B81-A50B3C0F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AA9240-A5DA-DBD5-7835-096917DF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0E0BB1-63D6-E094-8493-C5323922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01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C3C3C7-6FCA-818D-C633-E9383686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FD95B6-FF8F-7438-5D95-20A34188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80C8D0-48AF-7C68-90BA-2DBB2550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37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653E9-C70B-C1C6-A5FA-0371FA31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C67678-2B98-9DD7-40EA-78EEF511E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5955B-A996-B3C4-95DB-D170B4571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D55C58-EECB-D235-05C0-0B95436B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4A545E-5B67-92B4-6DF8-C34BE1F7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04D450-EB0C-D0C9-2657-B8F74B74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56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45907-A8BB-DB90-B0B5-C7A545A3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7C36855-EA7F-B349-D299-73A3F4D47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F4B241-9FCB-A38B-78AA-BF36ABFFD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868D85-773E-98E7-92BB-99D56B9E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505079-CE5E-EF5C-FAF9-950A19A0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FE5392-D82F-28A3-8E7E-39958B3D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85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A3614B8-F9F3-4C70-072E-D266C7CE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E3CF73-1508-B57D-A267-E92160195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DAC71C-6166-0015-1184-568DDC5BB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A90CAE-24A0-48A0-A38F-BA456238DFF2}" type="datetimeFigureOut">
              <a:rPr lang="nl-NL" smtClean="0"/>
              <a:t>22-10-2024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967652-1B55-6F64-2112-F5D618287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8E20F1-E00E-6289-BCE8-92DBF8D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3166E4-4771-4040-8992-ADC6B5EA5E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4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F2D9A-9AF4-695A-8E92-B5168B73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nl-NL" sz="3200" dirty="0"/>
              <a:t>Programma Doorstroom ZMBR</a:t>
            </a:r>
            <a:endParaRPr lang="nl-NL" dirty="0"/>
          </a:p>
        </p:txBody>
      </p:sp>
      <p:pic>
        <p:nvPicPr>
          <p:cNvPr id="5" name="Picture 4" descr="Witte puzzel met een rood puzzelstukje">
            <a:extLst>
              <a:ext uri="{FF2B5EF4-FFF2-40B4-BE49-F238E27FC236}">
                <a16:creationId xmlns:a16="http://schemas.microsoft.com/office/drawing/2014/main" id="{6050F6C0-D088-9521-2880-05843AE70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8" r="28051" b="-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CC5EBF-C6DF-C3BD-D586-AB524CB20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dirty="0"/>
              <a:t>Agenda</a:t>
            </a:r>
          </a:p>
          <a:p>
            <a:pPr>
              <a:buAutoNum type="arabicPeriod"/>
            </a:pPr>
            <a:endParaRPr lang="nl-NL" sz="2000" dirty="0"/>
          </a:p>
          <a:p>
            <a:pPr marL="514350" indent="-514350">
              <a:buAutoNum type="arabicPeriod"/>
            </a:pPr>
            <a:r>
              <a:rPr lang="nl-NL" sz="2000" dirty="0"/>
              <a:t>Regiovisie en programmalijnen</a:t>
            </a:r>
          </a:p>
          <a:p>
            <a:pPr marL="514350" indent="-514350">
              <a:buAutoNum type="arabicPeriod"/>
            </a:pPr>
            <a:r>
              <a:rPr lang="nl-NL" sz="2000" dirty="0"/>
              <a:t>Huidige Regionale Coördinatie functie MB in beeld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sz="2000" dirty="0"/>
              <a:t>De App Zorgbedden MB, wie kent hem?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sz="2000" dirty="0"/>
              <a:t>Welke ontwikkelingen zijn van invloed op Doorstroom vanuit jullie perspectief?</a:t>
            </a:r>
          </a:p>
          <a:p>
            <a:pPr marL="0" indent="0">
              <a:buNone/>
            </a:pPr>
            <a:endParaRPr lang="nl-NL" sz="2000" dirty="0"/>
          </a:p>
          <a:p>
            <a:pPr marL="514350" indent="-514350">
              <a:buAutoNum type="arabicPeriod"/>
            </a:pPr>
            <a:endParaRPr lang="nl-NL" sz="2000" dirty="0"/>
          </a:p>
          <a:p>
            <a:pPr marL="514350" indent="-514350">
              <a:buAutoNum type="arabicPeriod"/>
            </a:pPr>
            <a:endParaRPr lang="nl-NL" sz="2000" dirty="0"/>
          </a:p>
          <a:p>
            <a:pPr>
              <a:buAutoNum type="arabicPeriod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0244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428C52-EB08-29E0-EE99-5EC21154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Waar raakt het programma jullie werk?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ten voor afbeelding samenwerken in de zorg ">
            <a:extLst>
              <a:ext uri="{FF2B5EF4-FFF2-40B4-BE49-F238E27FC236}">
                <a16:creationId xmlns:a16="http://schemas.microsoft.com/office/drawing/2014/main" id="{3EB44247-40F3-B5F4-E3D2-97F674D3512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6800"/>
          <a:stretch>
            <a:fillRect/>
          </a:stretch>
        </p:blipFill>
        <p:spPr bwMode="auto">
          <a:xfrm>
            <a:off x="279143" y="1367498"/>
            <a:ext cx="5221625" cy="41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08D72-91A2-49C8-4BF0-00123098D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Zijn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er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onderwerpen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/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thema’s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 die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raakvlakken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hebben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met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dit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programma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Denk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bijv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aan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Logeerzorg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ACP,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Zelfredzaamheid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Programma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Casemanagement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netwerk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….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Links of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protocollen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gewenst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in de App om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makkelijk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kunnen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raadplegen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20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06C6-88E0-648C-6AE1-6E853047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nl-NL" sz="5600">
                <a:solidFill>
                  <a:srgbClr val="FFFFFF"/>
                </a:solidFill>
              </a:rPr>
              <a:t>Regiovisie Doorstroom Midden-Brabant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30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9605B0-45AD-651B-EDCB-D2D245C06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2000" b="0" i="1">
              <a:solidFill>
                <a:schemeClr val="tx1">
                  <a:alpha val="80000"/>
                </a:schemeClr>
              </a:solidFill>
              <a:effectLst/>
              <a:latin typeface="Rajdhani"/>
            </a:endParaRPr>
          </a:p>
          <a:p>
            <a:pPr marL="0" indent="0">
              <a:buNone/>
            </a:pPr>
            <a:r>
              <a:rPr lang="nl-NL" sz="2000" b="0" i="1">
                <a:solidFill>
                  <a:schemeClr val="tx1">
                    <a:alpha val="80000"/>
                  </a:schemeClr>
                </a:solidFill>
                <a:effectLst/>
                <a:latin typeface="Rajdhani"/>
              </a:rPr>
              <a:t>In Midden-Brabant wordt intensief </a:t>
            </a:r>
            <a:r>
              <a:rPr lang="nl-NL" sz="2000" b="0" i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00FFFF"/>
                </a:highlight>
                <a:latin typeface="Rajdhani"/>
              </a:rPr>
              <a:t>samengewerkt tussen huisartsen, wijkverpleging, ziekenhuis en V&amp;V </a:t>
            </a:r>
            <a:r>
              <a:rPr lang="nl-NL" sz="2000" b="0" i="1">
                <a:solidFill>
                  <a:schemeClr val="tx1">
                    <a:alpha val="80000"/>
                  </a:schemeClr>
                </a:solidFill>
                <a:effectLst/>
                <a:latin typeface="Rajdhani"/>
              </a:rPr>
              <a:t>met als doel het bieden van de juiste zorg op de juiste plaats door de juiste professional. Uiteraard vanwege het bieden van </a:t>
            </a:r>
            <a:r>
              <a:rPr lang="nl-NL" sz="2000" b="0" i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00FFFF"/>
                </a:highlight>
                <a:latin typeface="Rajdhani"/>
              </a:rPr>
              <a:t>kwaliteit van zorg </a:t>
            </a:r>
            <a:r>
              <a:rPr lang="nl-NL" sz="2000" b="0" i="1">
                <a:solidFill>
                  <a:schemeClr val="tx1">
                    <a:alpha val="80000"/>
                  </a:schemeClr>
                </a:solidFill>
                <a:effectLst/>
                <a:latin typeface="Rajdhani"/>
              </a:rPr>
              <a:t>maar ook vanuit het perspectief van het </a:t>
            </a:r>
            <a:r>
              <a:rPr lang="nl-NL" sz="2000" b="0" i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00FFFF"/>
                </a:highlight>
                <a:latin typeface="Rajdhani"/>
              </a:rPr>
              <a:t>zo doelmatig mogelijk inzetten van de (beperkt) beschikbare zorgprofessionals en capaciteit</a:t>
            </a:r>
            <a:r>
              <a:rPr lang="nl-NL" sz="2000" b="0" i="1">
                <a:solidFill>
                  <a:schemeClr val="tx1">
                    <a:alpha val="80000"/>
                  </a:schemeClr>
                </a:solidFill>
                <a:effectLst/>
                <a:latin typeface="Rajdhani"/>
              </a:rPr>
              <a:t>. Het is daarvoor van belang dat de samenwerking en de doorstroom in de regionale zorgketen zo optimaal mogelijk verloopt. Onze uitgangspunten daarbij zijn “</a:t>
            </a:r>
            <a:r>
              <a:rPr lang="nl-NL" sz="2000" b="0" i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00FFFF"/>
                </a:highlight>
                <a:latin typeface="Rajdhani"/>
              </a:rPr>
              <a:t>zo lang mogelijk informele zorg”, “passende zorg” en “naadloze overgangen”.</a:t>
            </a:r>
            <a:endParaRPr lang="nl-NL" sz="2000" i="1">
              <a:solidFill>
                <a:schemeClr val="tx1">
                  <a:alpha val="80000"/>
                </a:schemeClr>
              </a:solidFill>
              <a:highlight>
                <a:srgbClr val="00FFFF"/>
              </a:highlight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1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10D4C1-51A5-46DE-5038-B27E4F10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nl-NL" sz="7400" dirty="0"/>
              <a:t>Programma Doorstroom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F8B48ED-D793-A859-AFC4-DD0E5674C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738520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4C51E0BB-E462-CF04-9329-AC958EE50864}"/>
              </a:ext>
            </a:extLst>
          </p:cNvPr>
          <p:cNvSpPr txBox="1"/>
          <p:nvPr/>
        </p:nvSpPr>
        <p:spPr>
          <a:xfrm>
            <a:off x="3823254" y="6291399"/>
            <a:ext cx="836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Stuurgroep Bruggen Bouwen</a:t>
            </a:r>
          </a:p>
        </p:txBody>
      </p:sp>
    </p:spTree>
    <p:extLst>
      <p:ext uri="{BB962C8B-B14F-4D97-AF65-F5344CB8AC3E}">
        <p14:creationId xmlns:p14="http://schemas.microsoft.com/office/powerpoint/2010/main" val="187286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B8A217-48B2-91B7-D04C-E83351A83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r>
              <a:rPr lang="nl-NL" sz="5000" dirty="0">
                <a:solidFill>
                  <a:schemeClr val="bg1"/>
                </a:solidFill>
              </a:rPr>
              <a:t>Bemande Backoffice Verwijzers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16E9C7-5C90-07BF-511E-0F0EFE30D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894428" cy="1288482"/>
          </a:xfrm>
        </p:spPr>
        <p:txBody>
          <a:bodyPr>
            <a:normAutofit/>
          </a:bodyPr>
          <a:lstStyle/>
          <a:p>
            <a:pPr algn="l"/>
            <a:endParaRPr lang="nl-NL" sz="2000" dirty="0">
              <a:solidFill>
                <a:schemeClr val="bg1"/>
              </a:solidFill>
            </a:endParaRPr>
          </a:p>
          <a:p>
            <a:pPr algn="l"/>
            <a:r>
              <a:rPr lang="nl-NL" sz="2000" dirty="0">
                <a:solidFill>
                  <a:schemeClr val="bg1"/>
                </a:solidFill>
              </a:rPr>
              <a:t>Als de verwijzer niet weet wat de juiste weg is naar een oplossing thuis of intramuraal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14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Afbeelding 3" descr="Afbeeldingsresultaten voor afbeelding telefoniste cartoon">
            <a:extLst>
              <a:ext uri="{FF2B5EF4-FFF2-40B4-BE49-F238E27FC236}">
                <a16:creationId xmlns:a16="http://schemas.microsoft.com/office/drawing/2014/main" id="{33DC555A-0F91-B25A-D92E-464B43A29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629" y="1888748"/>
            <a:ext cx="3899155" cy="3070024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7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B8790-9FC8-8894-CBB8-4D88CDD8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Regionaal dashboard (ETZ – VVT organisaties)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BECA67-5650-D516-C00E-541E07FE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195" y="1825625"/>
            <a:ext cx="8395609" cy="4351338"/>
          </a:xfrm>
        </p:spPr>
      </p:pic>
    </p:spTree>
    <p:extLst>
      <p:ext uri="{BB962C8B-B14F-4D97-AF65-F5344CB8AC3E}">
        <p14:creationId xmlns:p14="http://schemas.microsoft.com/office/powerpoint/2010/main" val="315317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4558B-B51A-CC36-FAD0-8C4D03B6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Regionaal dashboard (ETZ – VVT organisaties)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C91BE0F-ADBD-B690-46E8-06EA399DB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543" y="1825625"/>
            <a:ext cx="8198913" cy="4351338"/>
          </a:xfrm>
        </p:spPr>
      </p:pic>
    </p:spTree>
    <p:extLst>
      <p:ext uri="{BB962C8B-B14F-4D97-AF65-F5344CB8AC3E}">
        <p14:creationId xmlns:p14="http://schemas.microsoft.com/office/powerpoint/2010/main" val="14169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2D2726-23CF-3F31-FF67-1E3EDBB7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Hoe </a:t>
            </a:r>
            <a:r>
              <a:rPr lang="en-US" sz="3500" dirty="0" err="1"/>
              <a:t>werkt</a:t>
            </a:r>
            <a:r>
              <a:rPr lang="en-US" sz="3500" dirty="0"/>
              <a:t> de </a:t>
            </a:r>
            <a:r>
              <a:rPr lang="en-US" sz="3500" dirty="0" err="1"/>
              <a:t>praktijk</a:t>
            </a:r>
            <a:r>
              <a:rPr lang="en-US" sz="3500" dirty="0"/>
              <a:t> 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de regio MB?</a:t>
            </a:r>
            <a:b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ijdelijke aanduiding voor afbeelding 9" descr="Afbeelding met tekst, schermopname, software, Website&#10;&#10;Automatisch gegenereerde beschrijving">
            <a:extLst>
              <a:ext uri="{FF2B5EF4-FFF2-40B4-BE49-F238E27FC236}">
                <a16:creationId xmlns:a16="http://schemas.microsoft.com/office/drawing/2014/main" id="{517E1EA6-69BD-5705-8549-27332C2732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2" b="2469"/>
          <a:stretch/>
        </p:blipFill>
        <p:spPr>
          <a:xfrm>
            <a:off x="611722" y="299509"/>
            <a:ext cx="4556466" cy="6258983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EE5D67-39B6-0885-C8A7-02E104DF6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583" y="2066926"/>
            <a:ext cx="4434721" cy="4289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1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Uitgangspunt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blijven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reguliere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werkprocessen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waarin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organisaties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elkaar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gemakkelijk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kunnen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vinden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zoals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het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kernteam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/MDO van de HA  (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wijkverpleegkundige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, SO,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casemanager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De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zorgbed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app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voor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triagefunctie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voor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kortdurende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of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spoedzorg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de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consultatiefunctie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van de SO’s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Psychiater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GGZ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breburg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En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Inzicht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capaciteit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Thuiszorg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GRZ/ELV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De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korte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lijnen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tussen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ETZ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de 3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afdelingen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Zorgadvies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Mijzo, De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Wever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Thebe.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62C3FA-EE10-4283-83A9-F407C925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FE6AF6-6E19-9358-2327-C64E11A6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71416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App Zorgbed Midden-Brabant - 24/7</a:t>
            </a:r>
          </a:p>
        </p:txBody>
      </p:sp>
      <p:pic>
        <p:nvPicPr>
          <p:cNvPr id="7" name="Afbeelding 6" descr="Afbeelding met tekst, schermopname, software, Webpagina&#10;&#10;Automatisch gegenereerde beschrijving">
            <a:extLst>
              <a:ext uri="{FF2B5EF4-FFF2-40B4-BE49-F238E27FC236}">
                <a16:creationId xmlns:a16="http://schemas.microsoft.com/office/drawing/2014/main" id="{8A690EB0-0BBA-EC5F-E23F-1970198EF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0" y="173646"/>
            <a:ext cx="1816677" cy="4037062"/>
          </a:xfrm>
          <a:prstGeom prst="rect">
            <a:avLst/>
          </a:prstGeom>
        </p:spPr>
      </p:pic>
      <p:pic>
        <p:nvPicPr>
          <p:cNvPr id="9" name="Afbeelding 8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4C66DB6B-2758-D2CE-E4A7-94743F31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35" y="173646"/>
            <a:ext cx="1816677" cy="4037062"/>
          </a:xfrm>
          <a:prstGeom prst="rect">
            <a:avLst/>
          </a:prstGeom>
        </p:spPr>
      </p:pic>
      <p:pic>
        <p:nvPicPr>
          <p:cNvPr id="5" name="Tijdelijke aanduiding voor inhoud 4" descr="Afbeelding met tekst, schermopname, Webpagina, Website&#10;&#10;Automatisch gegenereerde beschrijving">
            <a:extLst>
              <a:ext uri="{FF2B5EF4-FFF2-40B4-BE49-F238E27FC236}">
                <a16:creationId xmlns:a16="http://schemas.microsoft.com/office/drawing/2014/main" id="{9F73988A-D5AC-5A4E-CBD3-EB2AEB0B3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89" y="173646"/>
            <a:ext cx="1816677" cy="4037062"/>
          </a:xfrm>
          <a:prstGeom prst="rect">
            <a:avLst/>
          </a:prstGeom>
        </p:spPr>
      </p:pic>
      <p:pic>
        <p:nvPicPr>
          <p:cNvPr id="11" name="Afbeelding 10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6C5FDDDE-8DF9-1BBF-8C70-D2FC59DBC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493" y="173646"/>
            <a:ext cx="1816677" cy="4037061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419C4429-E272-408D-979C-9E5F7C0D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5575131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22D9E6-762C-18C7-97BC-9EDA7C30F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134" y="4352441"/>
            <a:ext cx="2324301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CCD0F9-0933-5C98-2762-BC0C84A0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Welke </a:t>
            </a:r>
            <a:r>
              <a:rPr lang="en-US" sz="4000" dirty="0" err="1"/>
              <a:t>ontwikkelingen</a:t>
            </a:r>
            <a:r>
              <a:rPr lang="en-US" sz="4000" dirty="0"/>
              <a:t> om mee </a:t>
            </a:r>
            <a:r>
              <a:rPr lang="en-US" sz="4000" dirty="0" err="1"/>
              <a:t>rekening</a:t>
            </a:r>
            <a:r>
              <a:rPr lang="en-US" sz="4000" dirty="0"/>
              <a:t> </a:t>
            </a:r>
            <a:r>
              <a:rPr lang="en-US" sz="4000" dirty="0" err="1"/>
              <a:t>te</a:t>
            </a:r>
            <a:r>
              <a:rPr lang="en-US" sz="4000" dirty="0"/>
              <a:t> </a:t>
            </a:r>
            <a:r>
              <a:rPr lang="en-US" sz="4000" dirty="0" err="1"/>
              <a:t>houden</a:t>
            </a:r>
            <a:r>
              <a:rPr lang="en-US" sz="4000" dirty="0"/>
              <a:t>?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643D1F-7A2C-8C59-EB9F-E3CB8E943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500" dirty="0"/>
              <a:t>Zorg </a:t>
            </a:r>
            <a:r>
              <a:rPr lang="nl-NL" sz="2500" dirty="0">
                <a:ea typeface="+mn-lt"/>
                <a:cs typeface="+mn-lt"/>
              </a:rPr>
              <a:t>coördinatie</a:t>
            </a:r>
            <a:r>
              <a:rPr lang="en-US" sz="2500" dirty="0"/>
              <a:t> (ROAZ)</a:t>
            </a:r>
          </a:p>
          <a:p>
            <a:pPr indent="-228600">
              <a:buChar char="•"/>
            </a:pPr>
            <a:r>
              <a:rPr lang="en-US" sz="2500" dirty="0" err="1"/>
              <a:t>Aanmeldportaal</a:t>
            </a:r>
            <a:r>
              <a:rPr lang="en-US" sz="2500" dirty="0"/>
              <a:t> WB </a:t>
            </a:r>
            <a:r>
              <a:rPr lang="en-US" sz="2500" dirty="0" err="1"/>
              <a:t>Ontwikkeling</a:t>
            </a:r>
            <a:endParaRPr lang="en-US" sz="2500" dirty="0"/>
          </a:p>
          <a:p>
            <a:pPr indent="-228600">
              <a:buChar char="•"/>
            </a:pPr>
            <a:r>
              <a:rPr lang="en-US" sz="2500" dirty="0"/>
              <a:t>Centraal </a:t>
            </a:r>
            <a:r>
              <a:rPr lang="en-US" sz="2500" dirty="0" err="1"/>
              <a:t>Aanmeldpunt</a:t>
            </a:r>
            <a:r>
              <a:rPr lang="en-US" sz="2500" dirty="0"/>
              <a:t>      </a:t>
            </a:r>
            <a:r>
              <a:rPr lang="en-US" sz="2500" dirty="0" err="1"/>
              <a:t>Wijkverpleging</a:t>
            </a:r>
            <a:endParaRPr lang="en-US" sz="2500" dirty="0"/>
          </a:p>
          <a:p>
            <a:pPr indent="-228600">
              <a:buChar char="•"/>
            </a:pPr>
            <a:r>
              <a:rPr lang="en-US" sz="2500" dirty="0" err="1"/>
              <a:t>Ontwikkeling</a:t>
            </a:r>
            <a:r>
              <a:rPr lang="en-US" sz="2500" dirty="0"/>
              <a:t> </a:t>
            </a:r>
            <a:r>
              <a:rPr lang="en-US" sz="2500" dirty="0" err="1"/>
              <a:t>Spoedplein</a:t>
            </a:r>
            <a:endParaRPr lang="en-US" sz="2500" dirty="0"/>
          </a:p>
          <a:p>
            <a:endParaRPr lang="en-US" sz="2000" b="1" dirty="0"/>
          </a:p>
        </p:txBody>
      </p:sp>
      <p:pic>
        <p:nvPicPr>
          <p:cNvPr id="6" name="Picture 5" descr="Bril boven op een boek">
            <a:extLst>
              <a:ext uri="{FF2B5EF4-FFF2-40B4-BE49-F238E27FC236}">
                <a16:creationId xmlns:a16="http://schemas.microsoft.com/office/drawing/2014/main" id="{597BDCA5-2FB1-DD0D-567E-A3091933E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9" r="30977" b="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D1EAB1B70574F91A7F8414B0BC8D2" ma:contentTypeVersion="25" ma:contentTypeDescription="Een nieuw document maken." ma:contentTypeScope="" ma:versionID="548356d99a112a00a08d43dc5f34bf8b">
  <xsd:schema xmlns:xsd="http://www.w3.org/2001/XMLSchema" xmlns:xs="http://www.w3.org/2001/XMLSchema" xmlns:p="http://schemas.microsoft.com/office/2006/metadata/properties" xmlns:ns1="http://schemas.microsoft.com/sharepoint/v3" xmlns:ns2="671575af-a2a8-4668-812e-64231d64082d" xmlns:ns3="fe85ff3f-8f5b-43b7-8ef1-1a945e2e3de7" targetNamespace="http://schemas.microsoft.com/office/2006/metadata/properties" ma:root="true" ma:fieldsID="fa28978750b482403a605e49ac754df1" ns1:_="" ns2:_="" ns3:_="">
    <xsd:import namespace="http://schemas.microsoft.com/sharepoint/v3"/>
    <xsd:import namespace="671575af-a2a8-4668-812e-64231d64082d"/>
    <xsd:import namespace="fe85ff3f-8f5b-43b7-8ef1-1a945e2e3d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575af-a2a8-4668-812e-64231d6408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f42730d1-d96f-4c7a-8de7-539d6fdb0777}" ma:internalName="TaxCatchAll" ma:showField="CatchAllData" ma:web="671575af-a2a8-4668-812e-64231d640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5ff3f-8f5b-43b7-8ef1-1a945e2e3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Afbeeldingtags" ma:readOnly="false" ma:fieldId="{5cf76f15-5ced-4ddc-b409-7134ff3c332f}" ma:taxonomyMulti="true" ma:sspId="faa9b152-5da5-4d52-bd6e-eaa22e0294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671575af-a2a8-4668-812e-64231d64082d" xsi:nil="true"/>
    <lcf76f155ced4ddcb4097134ff3c332f xmlns="fe85ff3f-8f5b-43b7-8ef1-1a945e2e3d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6F45B3-8E78-4006-8BAC-6568ABA70C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E2E16F-9A1F-4940-AB34-1773086D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1575af-a2a8-4668-812e-64231d64082d"/>
    <ds:schemaRef ds:uri="fe85ff3f-8f5b-43b7-8ef1-1a945e2e3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8CB87F-9BF8-4B00-870A-6A213C24AE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71575af-a2a8-4668-812e-64231d64082d"/>
    <ds:schemaRef ds:uri="fe85ff3f-8f5b-43b7-8ef1-1a945e2e3d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6119</TotalTime>
  <Words>436</Words>
  <Application>Microsoft Office PowerPoint</Application>
  <PresentationFormat>Breedbeeld</PresentationFormat>
  <Paragraphs>50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Rajdhani</vt:lpstr>
      <vt:lpstr>Wingdings</vt:lpstr>
      <vt:lpstr>Kantoorthema</vt:lpstr>
      <vt:lpstr>Programma Doorstroom ZMBR</vt:lpstr>
      <vt:lpstr>Regiovisie Doorstroom Midden-Brabant</vt:lpstr>
      <vt:lpstr>Programma Doorstroom</vt:lpstr>
      <vt:lpstr>Bemande Backoffice Verwijzers</vt:lpstr>
      <vt:lpstr>Regionaal dashboard (ETZ – VVT organisaties)</vt:lpstr>
      <vt:lpstr>Regionaal dashboard (ETZ – VVT organisaties)</vt:lpstr>
      <vt:lpstr>Hoe werkt de praktijk in de regio MB? </vt:lpstr>
      <vt:lpstr>App Zorgbed Midden-Brabant - 24/7</vt:lpstr>
      <vt:lpstr>Welke ontwikkelingen om mee rekening te houden?</vt:lpstr>
      <vt:lpstr>Waar raakt het programma jullie werk?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Huisartsenlijn consultatie op inhoud en proces</dc:title>
  <dc:creator>Simone Mons</dc:creator>
  <cp:lastModifiedBy>Kirsten de Jong</cp:lastModifiedBy>
  <cp:revision>569</cp:revision>
  <dcterms:created xsi:type="dcterms:W3CDTF">2024-03-25T13:45:16Z</dcterms:created>
  <dcterms:modified xsi:type="dcterms:W3CDTF">2024-10-22T12:47:02Z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0x0101008ADD1EAB1B70574F91A7F8414B0BC8D2</vt:lpwstr>
  </property>
</Properties>
</file>