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jpeg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462" r:id="rId6"/>
    <p:sldId id="463" r:id="rId7"/>
    <p:sldId id="464" r:id="rId8"/>
    <p:sldId id="536" r:id="rId9"/>
    <p:sldId id="535" r:id="rId10"/>
    <p:sldId id="537" r:id="rId11"/>
    <p:sldId id="527" r:id="rId12"/>
    <p:sldId id="534" r:id="rId13"/>
    <p:sldId id="271" r:id="rId14"/>
    <p:sldId id="538" r:id="rId15"/>
    <p:sldId id="539" r:id="rId16"/>
    <p:sldId id="540" r:id="rId17"/>
    <p:sldId id="541" r:id="rId18"/>
    <p:sldId id="366" r:id="rId19"/>
    <p:sldId id="542" r:id="rId20"/>
    <p:sldId id="543" r:id="rId21"/>
    <p:sldId id="546" r:id="rId22"/>
    <p:sldId id="552" r:id="rId23"/>
    <p:sldId id="547" r:id="rId24"/>
    <p:sldId id="549" r:id="rId25"/>
    <p:sldId id="550" r:id="rId26"/>
    <p:sldId id="551" r:id="rId27"/>
    <p:sldId id="448" r:id="rId28"/>
    <p:sldId id="411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27A01-432A-8559-76D2-E78FE66A74E8}" v="325" dt="2026-06-01T09:34:17.502"/>
    <p1510:client id="{C32F9A01-0006-C2E7-F799-A7787D9B5127}" v="941" dt="2026-06-01T09:12:38.2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4669"/>
  </p:normalViewPr>
  <p:slideViewPr>
    <p:cSldViewPr snapToGrid="0">
      <p:cViewPr varScale="1">
        <p:scale>
          <a:sx n="78" d="100"/>
          <a:sy n="78" d="100"/>
        </p:scale>
        <p:origin x="1814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0CB3-FDDA-49DD-BA67-C9D6A9CA99EA}" type="datetimeFigureOut">
              <a:t>3-6-2026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DCB9-B721-440F-BF82-BA19812AD2C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Eindigen met email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EF03B-7154-4D70-86A9-CE75790EA3A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27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575" y="1475549"/>
            <a:ext cx="3829050" cy="391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i="1">
                <a:latin typeface="Palatino Linotype" panose="02040502050505030304" pitchFamily="18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19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32406"/>
            <a:ext cx="5328592" cy="548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7810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5071" y="195419"/>
            <a:ext cx="8778240" cy="63511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10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070" y="2613062"/>
            <a:ext cx="4141470" cy="314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" y="178198"/>
            <a:ext cx="8778240" cy="6253420"/>
            <a:chOff x="182880" y="178198"/>
            <a:chExt cx="8778240" cy="6253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178198"/>
              <a:ext cx="8778240" cy="6253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5" y="4224528"/>
              <a:ext cx="2569464" cy="1956816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709417" y="1693465"/>
            <a:ext cx="5034280" cy="1123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0"/>
              </a:spcBef>
            </a:pPr>
            <a:r>
              <a:rPr sz="3000"/>
              <a:t>Niet</a:t>
            </a:r>
            <a:r>
              <a:rPr sz="3000" spc="-90"/>
              <a:t> </a:t>
            </a:r>
            <a:r>
              <a:rPr sz="3000"/>
              <a:t>Aangeboren</a:t>
            </a:r>
            <a:r>
              <a:rPr sz="3000" spc="-25"/>
              <a:t> </a:t>
            </a:r>
            <a:r>
              <a:rPr sz="3000" spc="-10"/>
              <a:t>Hersenletsel</a:t>
            </a:r>
            <a:r>
              <a:rPr sz="3000" i="1" spc="-10"/>
              <a:t> </a:t>
            </a:r>
            <a:r>
              <a:rPr sz="3000" i="1"/>
              <a:t>Onzichtbare</a:t>
            </a:r>
            <a:r>
              <a:rPr sz="3000" i="1" spc="-100"/>
              <a:t> </a:t>
            </a:r>
            <a:r>
              <a:rPr sz="3000" i="1" spc="-10"/>
              <a:t>gevolgen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541" y="465899"/>
            <a:ext cx="5288280" cy="570028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b="1" i="1" dirty="0">
                <a:latin typeface="Palatino Linotype"/>
                <a:cs typeface="Palatino Linotype"/>
              </a:rPr>
              <a:t>Fasen</a:t>
            </a:r>
            <a:r>
              <a:rPr sz="3600" b="1" i="1" spc="30" dirty="0">
                <a:latin typeface="Palatino Linotype"/>
                <a:cs typeface="Palatino Linotype"/>
              </a:rPr>
              <a:t> </a:t>
            </a:r>
            <a:r>
              <a:rPr sz="3600" b="1" i="1" dirty="0">
                <a:latin typeface="Palatino Linotype"/>
                <a:cs typeface="Palatino Linotype"/>
              </a:rPr>
              <a:t>van</a:t>
            </a:r>
            <a:r>
              <a:rPr sz="3600" b="1" i="1" spc="30" dirty="0">
                <a:latin typeface="Palatino Linotype"/>
                <a:cs typeface="Palatino Linotype"/>
              </a:rPr>
              <a:t> </a:t>
            </a:r>
            <a:r>
              <a:rPr sz="3600" b="1" i="1" spc="-10" dirty="0" err="1">
                <a:latin typeface="Palatino Linotype"/>
                <a:cs typeface="Palatino Linotype"/>
              </a:rPr>
              <a:t>herstel</a:t>
            </a:r>
            <a:endParaRPr sz="3600" dirty="0" err="1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"/>
          <a:stretch>
            <a:fillRect/>
          </a:stretch>
        </p:blipFill>
        <p:spPr>
          <a:xfrm>
            <a:off x="469232" y="1362856"/>
            <a:ext cx="8205535" cy="4678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48526-1A03-6722-E157-8353CA95E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90B4-BEAE-2743-B01D-74A05FDA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Casus 1 </a:t>
            </a:r>
            <a:r>
              <a:rPr lang="en-US" sz="2400" i="0" dirty="0">
                <a:latin typeface="Calibri"/>
                <a:ea typeface="Calibri"/>
                <a:cs typeface="Calibri"/>
              </a:rPr>
              <a:t>Licht </a:t>
            </a:r>
            <a:r>
              <a:rPr lang="en-US" sz="2400" i="0" dirty="0" err="1">
                <a:latin typeface="Calibri"/>
                <a:ea typeface="Calibri"/>
                <a:cs typeface="Calibri"/>
              </a:rPr>
              <a:t>traumatisch</a:t>
            </a:r>
            <a:r>
              <a:rPr lang="en-US" sz="2400" i="0" dirty="0">
                <a:latin typeface="Calibri"/>
                <a:ea typeface="Calibri"/>
                <a:cs typeface="Calibri"/>
              </a:rPr>
              <a:t> </a:t>
            </a:r>
            <a:r>
              <a:rPr lang="en-US" sz="2400" i="0" dirty="0" err="1">
                <a:latin typeface="Calibri"/>
                <a:ea typeface="Calibri"/>
                <a:cs typeface="Calibri"/>
              </a:rPr>
              <a:t>hersenletsel</a:t>
            </a:r>
            <a:r>
              <a:rPr lang="en-US" sz="2400" i="0" dirty="0">
                <a:latin typeface="Calibri"/>
                <a:ea typeface="Calibri"/>
                <a:cs typeface="Calibri"/>
              </a:rPr>
              <a:t> (LTH, “</a:t>
            </a:r>
            <a:r>
              <a:rPr lang="en-US" sz="2400" i="0" dirty="0" err="1">
                <a:latin typeface="Calibri"/>
                <a:ea typeface="Calibri"/>
                <a:cs typeface="Calibri"/>
              </a:rPr>
              <a:t>onzichtbaar</a:t>
            </a:r>
            <a:r>
              <a:rPr lang="en-US" sz="2400" i="0" dirty="0">
                <a:latin typeface="Calibri"/>
                <a:ea typeface="Calibri"/>
                <a:cs typeface="Calibri"/>
              </a:rPr>
              <a:t>”)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06120-D949-AF3B-0A58-9EC375119B3E}"/>
              </a:ext>
            </a:extLst>
          </p:cNvPr>
          <p:cNvSpPr txBox="1"/>
          <p:nvPr/>
        </p:nvSpPr>
        <p:spPr>
          <a:xfrm>
            <a:off x="358389" y="1287244"/>
            <a:ext cx="4946182" cy="55707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Sanne (14) </a:t>
            </a:r>
            <a:r>
              <a:rPr lang="en-US" sz="2000" dirty="0" err="1"/>
              <a:t>heeft</a:t>
            </a:r>
            <a:r>
              <a:rPr lang="en-US" sz="2000" dirty="0"/>
              <a:t> 8 </a:t>
            </a:r>
            <a:r>
              <a:rPr lang="en-US" sz="2000" dirty="0" err="1"/>
              <a:t>maanden</a:t>
            </a:r>
            <a:r>
              <a:rPr lang="en-US" sz="2000" dirty="0"/>
              <a:t> </a:t>
            </a:r>
            <a:r>
              <a:rPr lang="en-US" sz="2000" dirty="0" err="1"/>
              <a:t>geleden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hersenschudding</a:t>
            </a:r>
            <a:r>
              <a:rPr lang="en-US" sz="2000" dirty="0"/>
              <a:t> </a:t>
            </a:r>
            <a:r>
              <a:rPr lang="en-US" sz="2000" dirty="0" err="1"/>
              <a:t>opgelopen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val</a:t>
            </a:r>
            <a:r>
              <a:rPr lang="en-US" sz="2000" dirty="0"/>
              <a:t> met hockey. In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instantie</a:t>
            </a:r>
            <a:r>
              <a:rPr lang="en-US" sz="2000" dirty="0"/>
              <a:t> leek het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, maar </a:t>
            </a:r>
            <a:r>
              <a:rPr lang="en-US" sz="2000" dirty="0" err="1"/>
              <a:t>inmiddels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ze last van </a:t>
            </a:r>
            <a:r>
              <a:rPr lang="en-US" sz="2000" dirty="0" err="1"/>
              <a:t>vermoeidheid</a:t>
            </a:r>
            <a:r>
              <a:rPr lang="en-US" sz="2000" dirty="0"/>
              <a:t>, </a:t>
            </a:r>
            <a:r>
              <a:rPr lang="en-US" sz="2000" dirty="0" err="1"/>
              <a:t>concentratieproblemen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prikkelgevoeligheid</a:t>
            </a:r>
            <a:r>
              <a:rPr lang="en-US" sz="2000" dirty="0"/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Op school </a:t>
            </a:r>
            <a:r>
              <a:rPr lang="en-US" sz="2000" dirty="0" err="1"/>
              <a:t>lukt</a:t>
            </a:r>
            <a:r>
              <a:rPr lang="en-US" sz="2000" dirty="0"/>
              <a:t> het minder </a:t>
            </a:r>
            <a:r>
              <a:rPr lang="en-US" sz="2000" dirty="0" err="1"/>
              <a:t>goed</a:t>
            </a:r>
            <a:r>
              <a:rPr lang="en-US" sz="2000" dirty="0"/>
              <a:t>, ze </a:t>
            </a:r>
            <a:r>
              <a:rPr lang="en-US" sz="2000" dirty="0" err="1"/>
              <a:t>meldt</a:t>
            </a:r>
            <a:r>
              <a:rPr lang="en-US" sz="2000" dirty="0"/>
              <a:t> </a:t>
            </a:r>
            <a:r>
              <a:rPr lang="en-US" sz="2000" dirty="0" err="1"/>
              <a:t>zich</a:t>
            </a:r>
            <a:r>
              <a:rPr lang="en-US" sz="2000" dirty="0"/>
              <a:t> </a:t>
            </a:r>
            <a:r>
              <a:rPr lang="en-US" sz="2000" dirty="0" err="1"/>
              <a:t>vaker</a:t>
            </a:r>
            <a:r>
              <a:rPr lang="en-US" sz="2000" dirty="0"/>
              <a:t> </a:t>
            </a:r>
            <a:r>
              <a:rPr lang="en-US" sz="2000" dirty="0" err="1"/>
              <a:t>ziek</a:t>
            </a:r>
            <a:r>
              <a:rPr lang="en-US" sz="2000" dirty="0"/>
              <a:t>. </a:t>
            </a:r>
            <a:r>
              <a:rPr lang="en-US" sz="2000" dirty="0" err="1"/>
              <a:t>Thuis</a:t>
            </a:r>
            <a:r>
              <a:rPr lang="en-US" sz="2000" dirty="0"/>
              <a:t> </a:t>
            </a:r>
            <a:r>
              <a:rPr lang="en-US" sz="2000" dirty="0" err="1"/>
              <a:t>trekt</a:t>
            </a:r>
            <a:r>
              <a:rPr lang="en-US" sz="2000" dirty="0"/>
              <a:t> ze </a:t>
            </a:r>
            <a:r>
              <a:rPr lang="en-US" sz="2000" dirty="0" err="1"/>
              <a:t>zich</a:t>
            </a:r>
            <a:r>
              <a:rPr lang="en-US" sz="2000" dirty="0"/>
              <a:t> </a:t>
            </a:r>
            <a:r>
              <a:rPr lang="en-US" sz="2000" dirty="0" err="1"/>
              <a:t>terug</a:t>
            </a:r>
            <a:r>
              <a:rPr lang="en-US" sz="2000" dirty="0"/>
              <a:t> op </a:t>
            </a:r>
            <a:r>
              <a:rPr lang="en-US" sz="2000" dirty="0" err="1"/>
              <a:t>haar</a:t>
            </a:r>
            <a:r>
              <a:rPr lang="en-US" sz="2000" dirty="0"/>
              <a:t> </a:t>
            </a:r>
            <a:r>
              <a:rPr lang="en-US" sz="2000" dirty="0" err="1"/>
              <a:t>kamer</a:t>
            </a:r>
            <a:r>
              <a:rPr lang="en-US" sz="2000" dirty="0"/>
              <a:t>. </a:t>
            </a:r>
            <a:r>
              <a:rPr lang="en-US" sz="2000" dirty="0" err="1"/>
              <a:t>Ouders</a:t>
            </a:r>
            <a:r>
              <a:rPr lang="en-US" sz="2000" dirty="0"/>
              <a:t> </a:t>
            </a:r>
            <a:r>
              <a:rPr lang="en-US" sz="2000" dirty="0" err="1"/>
              <a:t>snappen</a:t>
            </a:r>
            <a:r>
              <a:rPr lang="en-US" sz="2000" dirty="0"/>
              <a:t> het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: “</a:t>
            </a:r>
            <a:r>
              <a:rPr lang="en-US" sz="2000" dirty="0" err="1"/>
              <a:t>Iedereen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toch</a:t>
            </a:r>
            <a:r>
              <a:rPr lang="en-US" sz="2000" dirty="0"/>
              <a:t> </a:t>
            </a:r>
            <a:r>
              <a:rPr lang="en-US" sz="2000" dirty="0" err="1"/>
              <a:t>wel</a:t>
            </a:r>
            <a:r>
              <a:rPr lang="en-US" sz="2000" dirty="0"/>
              <a:t> </a:t>
            </a:r>
            <a:r>
              <a:rPr lang="en-US" sz="2000" dirty="0" err="1"/>
              <a:t>eens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hersenschudding</a:t>
            </a:r>
            <a:r>
              <a:rPr lang="en-US" sz="2000" dirty="0"/>
              <a:t> </a:t>
            </a:r>
            <a:r>
              <a:rPr lang="en-US" sz="2000" dirty="0" err="1"/>
              <a:t>gehad</a:t>
            </a:r>
            <a:r>
              <a:rPr lang="en-US" sz="2000" dirty="0"/>
              <a:t>?”</a:t>
            </a:r>
          </a:p>
          <a:p>
            <a:pPr algn="l"/>
            <a:r>
              <a:rPr lang="en-US" sz="2000" dirty="0"/>
              <a:t>Haar </a:t>
            </a:r>
            <a:r>
              <a:rPr lang="en-US" sz="2000" dirty="0" err="1"/>
              <a:t>jongere</a:t>
            </a:r>
            <a:r>
              <a:rPr lang="en-US" sz="2000" dirty="0"/>
              <a:t> </a:t>
            </a:r>
            <a:r>
              <a:rPr lang="en-US" sz="2000" dirty="0" err="1"/>
              <a:t>broertje</a:t>
            </a:r>
            <a:r>
              <a:rPr lang="en-US" sz="2000" dirty="0"/>
              <a:t> (11) </a:t>
            </a:r>
            <a:r>
              <a:rPr lang="en-US" sz="2000" dirty="0" err="1"/>
              <a:t>wordt</a:t>
            </a:r>
            <a:r>
              <a:rPr lang="en-US" sz="2000" dirty="0"/>
              <a:t> steeds </a:t>
            </a:r>
            <a:r>
              <a:rPr lang="en-US" sz="2000" dirty="0" err="1"/>
              <a:t>drukker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vraagt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aandacht</a:t>
            </a:r>
            <a:r>
              <a:rPr lang="en-US" sz="2000" dirty="0"/>
              <a:t>. Er </a:t>
            </a:r>
            <a:r>
              <a:rPr lang="en-US" sz="2000" dirty="0" err="1"/>
              <a:t>ontstaan</a:t>
            </a:r>
            <a:r>
              <a:rPr lang="en-US" sz="2000" dirty="0"/>
              <a:t> </a:t>
            </a:r>
            <a:r>
              <a:rPr lang="en-US" sz="2000" dirty="0" err="1"/>
              <a:t>spanningen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tafel</a:t>
            </a:r>
            <a:r>
              <a:rPr lang="en-US" sz="2000" dirty="0"/>
              <a:t>.</a:t>
            </a:r>
          </a:p>
          <a:p>
            <a:pPr algn="l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E6785-11E9-AD11-1549-E133B44FC456}"/>
              </a:ext>
            </a:extLst>
          </p:cNvPr>
          <p:cNvSpPr txBox="1"/>
          <p:nvPr/>
        </p:nvSpPr>
        <p:spPr>
          <a:xfrm>
            <a:off x="5590309" y="2130137"/>
            <a:ext cx="336665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buFont typeface=""/>
              <a:buAutoNum type="arabicPeriod"/>
            </a:pPr>
            <a:r>
              <a:rPr lang="en-US" b="1">
                <a:ea typeface="Times New Roman"/>
              </a:rPr>
              <a:t>Wat zou hier makkelijk gemist worden door hulpverlening?</a:t>
            </a:r>
          </a:p>
          <a:p>
            <a:pPr lvl="0">
              <a:buFont typeface=""/>
              <a:buAutoNum type="arabicPeriod"/>
            </a:pPr>
            <a:r>
              <a:rPr lang="en-US" b="1">
                <a:ea typeface="Times New Roman"/>
              </a:rPr>
              <a:t>Wie in dit gezin heeft waarschijnlijk óók ondersteuning nodig?</a:t>
            </a:r>
          </a:p>
          <a:p>
            <a:pPr lvl="0">
              <a:buFont typeface=""/>
              <a:buAutoNum type="arabicPeriod"/>
            </a:pPr>
            <a:r>
              <a:rPr lang="en-US" b="1">
                <a:ea typeface="Times New Roman"/>
              </a:rPr>
              <a:t>Wat zou je op NAH gebied willen inzetten? 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1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37D7-B352-D9AC-31C6-7D3A2473C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ACBE-0A6E-77B4-E396-2A0B01E6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Casus 2 </a:t>
            </a:r>
            <a:r>
              <a:rPr lang="en-US" sz="2400" i="0" dirty="0" err="1">
                <a:latin typeface="Aptos"/>
                <a:ea typeface="Calibri"/>
                <a:cs typeface="Calibri"/>
              </a:rPr>
              <a:t>Ernstig</a:t>
            </a:r>
            <a:r>
              <a:rPr lang="en-US" sz="2400" i="0" dirty="0">
                <a:latin typeface="Aptos"/>
                <a:ea typeface="Calibri"/>
                <a:cs typeface="Calibri"/>
              </a:rPr>
              <a:t> NAH (acute </a:t>
            </a:r>
            <a:r>
              <a:rPr lang="en-US" sz="2400" i="0" dirty="0" err="1">
                <a:latin typeface="Aptos"/>
                <a:ea typeface="Calibri"/>
                <a:cs typeface="Calibri"/>
              </a:rPr>
              <a:t>breuk</a:t>
            </a:r>
            <a:r>
              <a:rPr lang="en-US" sz="2400" i="0" dirty="0">
                <a:latin typeface="Aptos"/>
                <a:ea typeface="Calibri"/>
                <a:cs typeface="Calibri"/>
              </a:rPr>
              <a:t>)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E0601-5230-23CB-5845-85F5F6308F3D}"/>
              </a:ext>
            </a:extLst>
          </p:cNvPr>
          <p:cNvSpPr txBox="1"/>
          <p:nvPr/>
        </p:nvSpPr>
        <p:spPr>
          <a:xfrm>
            <a:off x="358389" y="1318222"/>
            <a:ext cx="4946182" cy="618630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Sem (7)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ernstig</a:t>
            </a:r>
            <a:r>
              <a:rPr lang="en-US" sz="2000" dirty="0"/>
              <a:t> </a:t>
            </a:r>
            <a:r>
              <a:rPr lang="en-US" sz="2000" dirty="0" err="1"/>
              <a:t>verkeersongeval</a:t>
            </a:r>
            <a:r>
              <a:rPr lang="en-US" sz="2000" dirty="0"/>
              <a:t> </a:t>
            </a:r>
            <a:r>
              <a:rPr lang="en-US" sz="2000" dirty="0" err="1"/>
              <a:t>gehad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liep</a:t>
            </a:r>
            <a:r>
              <a:rPr lang="en-US" sz="2000" dirty="0"/>
              <a:t> </a:t>
            </a:r>
            <a:r>
              <a:rPr lang="en-US" sz="2000" dirty="0" err="1"/>
              <a:t>hersenletsel</a:t>
            </a:r>
            <a:r>
              <a:rPr lang="en-US" sz="2000" dirty="0"/>
              <a:t> op. Hij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fysieke</a:t>
            </a:r>
            <a:r>
              <a:rPr lang="en-US" sz="2000" dirty="0"/>
              <a:t> </a:t>
            </a:r>
            <a:r>
              <a:rPr lang="en-US" sz="2000" dirty="0" err="1"/>
              <a:t>beperkingen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gedragsveranderingen</a:t>
            </a:r>
            <a:r>
              <a:rPr lang="en-US" sz="2000" dirty="0"/>
              <a:t> (</a:t>
            </a:r>
            <a:r>
              <a:rPr lang="en-US" sz="2000" dirty="0" err="1"/>
              <a:t>sneller</a:t>
            </a:r>
            <a:r>
              <a:rPr lang="en-US" sz="2000" dirty="0"/>
              <a:t> boos, </a:t>
            </a:r>
            <a:r>
              <a:rPr lang="en-US" sz="2000" dirty="0" err="1"/>
              <a:t>impulsief</a:t>
            </a:r>
            <a:r>
              <a:rPr lang="en-US" sz="2000" dirty="0"/>
              <a:t>).</a:t>
            </a:r>
            <a:endParaRPr lang="en-US" dirty="0"/>
          </a:p>
          <a:p>
            <a:pPr algn="l"/>
            <a:r>
              <a:rPr lang="en-US" sz="2000" dirty="0"/>
              <a:t>Moeder is </a:t>
            </a:r>
            <a:r>
              <a:rPr lang="en-US" sz="2000" dirty="0" err="1"/>
              <a:t>gestopt</a:t>
            </a:r>
            <a:r>
              <a:rPr lang="en-US" sz="2000" dirty="0"/>
              <a:t> met </a:t>
            </a:r>
            <a:r>
              <a:rPr lang="en-US" sz="2000" dirty="0" err="1"/>
              <a:t>werken</a:t>
            </a:r>
            <a:r>
              <a:rPr lang="en-US" sz="2000" dirty="0"/>
              <a:t> om </a:t>
            </a:r>
            <a:r>
              <a:rPr lang="en-US" sz="2000" dirty="0" err="1"/>
              <a:t>voor</a:t>
            </a:r>
            <a:r>
              <a:rPr lang="en-US" sz="2000" dirty="0"/>
              <a:t> hem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zorgen</a:t>
            </a:r>
            <a:r>
              <a:rPr lang="en-US" sz="2000" dirty="0"/>
              <a:t>. Vader </a:t>
            </a:r>
            <a:r>
              <a:rPr lang="en-US" sz="2000" dirty="0" err="1"/>
              <a:t>werkt</a:t>
            </a:r>
            <a:r>
              <a:rPr lang="en-US" sz="2000" dirty="0"/>
              <a:t> fulltime </a:t>
            </a:r>
            <a:r>
              <a:rPr lang="en-US" sz="2000" dirty="0" err="1"/>
              <a:t>en</a:t>
            </a:r>
            <a:r>
              <a:rPr lang="en-US" sz="2000" dirty="0"/>
              <a:t> is </a:t>
            </a:r>
            <a:r>
              <a:rPr lang="en-US" sz="2000" dirty="0" err="1"/>
              <a:t>vaak</a:t>
            </a:r>
            <a:r>
              <a:rPr lang="en-US" sz="2000" dirty="0"/>
              <a:t> </a:t>
            </a:r>
            <a:r>
              <a:rPr lang="en-US" sz="2000" dirty="0" err="1"/>
              <a:t>moe</a:t>
            </a:r>
            <a:r>
              <a:rPr lang="en-US" sz="2000" dirty="0"/>
              <a:t>.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Hun </a:t>
            </a:r>
            <a:r>
              <a:rPr lang="en-US" sz="2000" dirty="0" err="1"/>
              <a:t>dochter</a:t>
            </a:r>
            <a:r>
              <a:rPr lang="en-US" sz="2000" dirty="0"/>
              <a:t> (12) </a:t>
            </a:r>
            <a:r>
              <a:rPr lang="en-US" sz="2000" dirty="0" err="1"/>
              <a:t>doet</a:t>
            </a:r>
            <a:r>
              <a:rPr lang="en-US" sz="2000" dirty="0"/>
              <a:t> het “</a:t>
            </a:r>
            <a:r>
              <a:rPr lang="en-US" sz="2000" dirty="0" err="1"/>
              <a:t>goed</a:t>
            </a:r>
            <a:r>
              <a:rPr lang="en-US" sz="2000" dirty="0"/>
              <a:t>”, </a:t>
            </a:r>
            <a:r>
              <a:rPr lang="en-US" sz="2000" dirty="0" err="1"/>
              <a:t>helpt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in huis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vraagt</a:t>
            </a:r>
            <a:r>
              <a:rPr lang="en-US" sz="2000" dirty="0"/>
              <a:t> </a:t>
            </a:r>
            <a:r>
              <a:rPr lang="en-US" sz="2000" dirty="0" err="1"/>
              <a:t>weinig</a:t>
            </a:r>
            <a:r>
              <a:rPr lang="en-US" sz="2000" dirty="0"/>
              <a:t>. De </a:t>
            </a:r>
            <a:r>
              <a:rPr lang="en-US" sz="2000" dirty="0" err="1"/>
              <a:t>sfeer</a:t>
            </a:r>
            <a:r>
              <a:rPr lang="en-US" sz="2000" dirty="0"/>
              <a:t> </a:t>
            </a:r>
            <a:r>
              <a:rPr lang="en-US" sz="2000" dirty="0" err="1"/>
              <a:t>thuis</a:t>
            </a:r>
            <a:r>
              <a:rPr lang="en-US" sz="2000" dirty="0"/>
              <a:t> is </a:t>
            </a:r>
            <a:r>
              <a:rPr lang="en-US" sz="2000" dirty="0" err="1"/>
              <a:t>gespannen</a:t>
            </a:r>
            <a:r>
              <a:rPr lang="en-US" sz="2000" dirty="0"/>
              <a:t>. </a:t>
            </a:r>
            <a:r>
              <a:rPr lang="en-US" sz="2000" dirty="0" err="1"/>
              <a:t>Ouders</a:t>
            </a:r>
            <a:r>
              <a:rPr lang="en-US" sz="2000" dirty="0"/>
              <a:t> </a:t>
            </a:r>
            <a:r>
              <a:rPr lang="en-US" sz="2000" dirty="0" err="1"/>
              <a:t>hebben</a:t>
            </a:r>
            <a:r>
              <a:rPr lang="en-US" sz="2000" dirty="0"/>
              <a:t> </a:t>
            </a:r>
            <a:r>
              <a:rPr lang="en-US" sz="2000" dirty="0" err="1"/>
              <a:t>vaker</a:t>
            </a:r>
            <a:r>
              <a:rPr lang="en-US" sz="2000" dirty="0"/>
              <a:t> </a:t>
            </a:r>
            <a:r>
              <a:rPr lang="en-US" sz="2000" dirty="0" err="1"/>
              <a:t>ruzie</a:t>
            </a:r>
            <a:r>
              <a:rPr lang="en-US" sz="2000" dirty="0"/>
              <a:t>, </a:t>
            </a:r>
            <a:r>
              <a:rPr lang="en-US" sz="2000" dirty="0" err="1"/>
              <a:t>vooral</a:t>
            </a:r>
            <a:r>
              <a:rPr lang="en-US" sz="2000" dirty="0"/>
              <a:t> over de </a:t>
            </a:r>
            <a:r>
              <a:rPr lang="en-US" sz="2000" dirty="0" err="1"/>
              <a:t>zorg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opvoeding</a:t>
            </a:r>
            <a:r>
              <a:rPr lang="en-US" sz="2000" dirty="0"/>
              <a:t>.</a:t>
            </a:r>
            <a:endParaRPr lang="en-US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03396-99A0-D3A7-4E3E-56C83CAC8F24}"/>
              </a:ext>
            </a:extLst>
          </p:cNvPr>
          <p:cNvSpPr txBox="1"/>
          <p:nvPr/>
        </p:nvSpPr>
        <p:spPr>
          <a:xfrm>
            <a:off x="5590309" y="2130137"/>
            <a:ext cx="3366655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buFont typeface=""/>
              <a:buAutoNum type="arabicPeriod"/>
            </a:pPr>
            <a:r>
              <a:rPr lang="en-US" sz="2400" b="1" dirty="0"/>
              <a:t>Welke </a:t>
            </a:r>
            <a:r>
              <a:rPr lang="en-US" sz="2400" b="1" dirty="0" err="1"/>
              <a:t>rollen</a:t>
            </a:r>
            <a:r>
              <a:rPr lang="en-US" sz="2400" b="1" dirty="0"/>
              <a:t> </a:t>
            </a:r>
            <a:r>
              <a:rPr lang="en-US" sz="2400" b="1" dirty="0" err="1"/>
              <a:t>zie</a:t>
            </a:r>
            <a:r>
              <a:rPr lang="en-US" sz="2400" b="1" dirty="0"/>
              <a:t> je </a:t>
            </a:r>
            <a:r>
              <a:rPr lang="en-US" sz="2400" b="1" dirty="0" err="1"/>
              <a:t>ontstaan</a:t>
            </a:r>
            <a:r>
              <a:rPr lang="en-US" sz="2400" b="1" dirty="0"/>
              <a:t> in </a:t>
            </a:r>
            <a:r>
              <a:rPr lang="en-US" sz="2400" b="1" dirty="0" err="1"/>
              <a:t>dit</a:t>
            </a:r>
            <a:r>
              <a:rPr lang="en-US" sz="2400" b="1" dirty="0"/>
              <a:t> </a:t>
            </a:r>
            <a:r>
              <a:rPr lang="en-US" sz="2400" b="1" dirty="0" err="1"/>
              <a:t>gezin</a:t>
            </a:r>
            <a:r>
              <a:rPr lang="en-US" sz="2400" b="1" dirty="0"/>
              <a:t>?</a:t>
            </a:r>
            <a:endParaRPr lang="en-US" sz="2400"/>
          </a:p>
          <a:p>
            <a:pPr algn="l">
              <a:buAutoNum type="arabicPeriod"/>
            </a:pPr>
            <a:r>
              <a:rPr lang="en-US" sz="2400" b="1" dirty="0" err="1"/>
              <a:t>Waar</a:t>
            </a:r>
            <a:r>
              <a:rPr lang="en-US" sz="2400" b="1" dirty="0"/>
              <a:t> zit het </a:t>
            </a:r>
            <a:r>
              <a:rPr lang="en-US" sz="2400" b="1" dirty="0" err="1"/>
              <a:t>risico</a:t>
            </a:r>
            <a:r>
              <a:rPr lang="en-US" sz="2400" b="1" dirty="0"/>
              <a:t> op </a:t>
            </a:r>
            <a:r>
              <a:rPr lang="en-US" sz="2400" b="1" dirty="0" err="1"/>
              <a:t>langere</a:t>
            </a:r>
            <a:r>
              <a:rPr lang="en-US" sz="2400" b="1" dirty="0"/>
              <a:t> </a:t>
            </a:r>
            <a:r>
              <a:rPr lang="en-US" sz="2400" b="1" dirty="0" err="1"/>
              <a:t>termijn</a:t>
            </a:r>
            <a:r>
              <a:rPr lang="en-US" sz="2400" b="1" dirty="0"/>
              <a:t>?</a:t>
            </a:r>
            <a:endParaRPr lang="en-US" sz="2400"/>
          </a:p>
          <a:p>
            <a:pPr lvl="0">
              <a:buFont typeface=""/>
              <a:buAutoNum type="arabicPeriod"/>
            </a:pPr>
            <a:r>
              <a:rPr lang="en-US" sz="2400" b="1" dirty="0">
                <a:ea typeface="Times New Roman"/>
              </a:rPr>
              <a:t>Wat </a:t>
            </a:r>
            <a:r>
              <a:rPr lang="en-US" sz="2400" b="1" dirty="0" err="1">
                <a:ea typeface="Times New Roman"/>
              </a:rPr>
              <a:t>zou</a:t>
            </a:r>
            <a:r>
              <a:rPr lang="en-US" sz="2400" b="1" dirty="0">
                <a:ea typeface="Times New Roman"/>
              </a:rPr>
              <a:t> je op NAH </a:t>
            </a:r>
            <a:r>
              <a:rPr lang="en-US" sz="2400" b="1" dirty="0" err="1">
                <a:ea typeface="Times New Roman"/>
              </a:rPr>
              <a:t>gebied</a:t>
            </a:r>
            <a:r>
              <a:rPr lang="en-US" sz="2400" b="1" dirty="0">
                <a:ea typeface="Times New Roman"/>
              </a:rPr>
              <a:t> </a:t>
            </a:r>
            <a:r>
              <a:rPr lang="en-US" sz="2400" b="1" dirty="0" err="1">
                <a:ea typeface="Times New Roman"/>
              </a:rPr>
              <a:t>willen</a:t>
            </a:r>
            <a:r>
              <a:rPr lang="en-US" sz="2400" b="1" dirty="0">
                <a:ea typeface="Times New Roman"/>
              </a:rPr>
              <a:t> </a:t>
            </a:r>
            <a:r>
              <a:rPr lang="en-US" sz="2400" b="1" dirty="0" err="1">
                <a:ea typeface="Times New Roman"/>
              </a:rPr>
              <a:t>inzetten</a:t>
            </a:r>
            <a:r>
              <a:rPr lang="en-US" sz="2400" b="1" dirty="0">
                <a:ea typeface="Times New Roman"/>
              </a:rPr>
              <a:t>? 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A23CD-C28E-DC33-062B-0E7B12A3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E806-00DA-6E27-2250-946E7A94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Casus 3 </a:t>
            </a:r>
            <a:r>
              <a:rPr lang="en-US" sz="2800" i="0" dirty="0">
                <a:latin typeface="Calibri"/>
                <a:ea typeface="Calibri"/>
                <a:cs typeface="Calibri"/>
              </a:rPr>
              <a:t>Late </a:t>
            </a:r>
            <a:r>
              <a:rPr lang="en-US" sz="2800" i="0" dirty="0" err="1">
                <a:latin typeface="Calibri"/>
                <a:ea typeface="Calibri"/>
                <a:cs typeface="Calibri"/>
              </a:rPr>
              <a:t>gevolgen</a:t>
            </a:r>
            <a:r>
              <a:rPr lang="en-US" sz="2800" i="0" dirty="0">
                <a:latin typeface="Calibri"/>
                <a:ea typeface="Calibri"/>
                <a:cs typeface="Calibri"/>
              </a:rPr>
              <a:t> (</a:t>
            </a:r>
            <a:r>
              <a:rPr lang="en-US" sz="2800" i="0" dirty="0" err="1">
                <a:latin typeface="Calibri"/>
                <a:ea typeface="Calibri"/>
                <a:cs typeface="Calibri"/>
              </a:rPr>
              <a:t>uitval</a:t>
            </a:r>
            <a:r>
              <a:rPr lang="en-US" sz="2800" i="0" dirty="0">
                <a:latin typeface="Calibri"/>
                <a:ea typeface="Calibri"/>
                <a:cs typeface="Calibri"/>
              </a:rPr>
              <a:t> pas </a:t>
            </a:r>
            <a:r>
              <a:rPr lang="en-US" sz="2800" i="0" dirty="0" err="1">
                <a:latin typeface="Calibri"/>
                <a:ea typeface="Calibri"/>
                <a:cs typeface="Calibri"/>
              </a:rPr>
              <a:t>laterzichtbaar</a:t>
            </a:r>
            <a:r>
              <a:rPr lang="en-US" sz="2800" i="0" dirty="0">
                <a:latin typeface="Calibri"/>
                <a:ea typeface="Calibri"/>
                <a:cs typeface="Calibri"/>
              </a:rPr>
              <a:t>)</a:t>
            </a:r>
            <a:endParaRPr lang="en-US" sz="2800" i="0" dirty="0">
              <a:latin typeface="Aptos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41FB8-A682-3245-5889-6E6E564A0C85}"/>
              </a:ext>
            </a:extLst>
          </p:cNvPr>
          <p:cNvSpPr txBox="1"/>
          <p:nvPr/>
        </p:nvSpPr>
        <p:spPr>
          <a:xfrm>
            <a:off x="358389" y="840240"/>
            <a:ext cx="4946182" cy="649408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/>
              <a:t> Milan (16) </a:t>
            </a:r>
            <a:r>
              <a:rPr lang="en-US" sz="2000" dirty="0" err="1"/>
              <a:t>heeft</a:t>
            </a:r>
            <a:r>
              <a:rPr lang="en-US" sz="2000" dirty="0"/>
              <a:t> op </a:t>
            </a:r>
            <a:r>
              <a:rPr lang="en-US" sz="2000" dirty="0" err="1"/>
              <a:t>jonge</a:t>
            </a:r>
            <a:r>
              <a:rPr lang="en-US" sz="2000" dirty="0"/>
              <a:t> </a:t>
            </a:r>
            <a:r>
              <a:rPr lang="en-US" sz="2000" dirty="0" err="1"/>
              <a:t>leeftijd</a:t>
            </a:r>
            <a:r>
              <a:rPr lang="en-US" sz="2000" dirty="0"/>
              <a:t> (4 </a:t>
            </a:r>
            <a:r>
              <a:rPr lang="en-US" sz="2000" dirty="0" err="1"/>
              <a:t>jaar</a:t>
            </a:r>
            <a:r>
              <a:rPr lang="en-US" sz="2000" dirty="0"/>
              <a:t>) NAH </a:t>
            </a:r>
            <a:r>
              <a:rPr lang="en-US" sz="2000" dirty="0" err="1"/>
              <a:t>opgelopen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hersentumor</a:t>
            </a:r>
            <a:r>
              <a:rPr lang="en-US" sz="2000" dirty="0"/>
              <a:t>. Lange </a:t>
            </a:r>
            <a:r>
              <a:rPr lang="en-US" sz="2000" dirty="0" err="1"/>
              <a:t>tijd</a:t>
            </a:r>
            <a:r>
              <a:rPr lang="en-US" sz="2000" dirty="0"/>
              <a:t> leek </a:t>
            </a:r>
            <a:r>
              <a:rPr lang="en-US" sz="2000" dirty="0" err="1"/>
              <a:t>hij</a:t>
            </a:r>
            <a:r>
              <a:rPr lang="en-US" sz="2000" dirty="0"/>
              <a:t> </a:t>
            </a:r>
            <a:r>
              <a:rPr lang="en-US" sz="2000" dirty="0" err="1"/>
              <a:t>zich</a:t>
            </a:r>
            <a:r>
              <a:rPr lang="en-US" sz="2000" dirty="0"/>
              <a:t>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ontwikkelen</a:t>
            </a:r>
            <a:r>
              <a:rPr lang="en-US" sz="2000" dirty="0"/>
              <a:t>.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Nu op de </a:t>
            </a:r>
            <a:r>
              <a:rPr lang="en-US" sz="2000" dirty="0" err="1"/>
              <a:t>middelbare</a:t>
            </a:r>
            <a:r>
              <a:rPr lang="en-US" sz="2000" dirty="0"/>
              <a:t> school </a:t>
            </a:r>
            <a:r>
              <a:rPr lang="en-US" sz="2000" dirty="0" err="1"/>
              <a:t>ontstaan</a:t>
            </a:r>
            <a:r>
              <a:rPr lang="en-US" sz="2000" dirty="0"/>
              <a:t> </a:t>
            </a:r>
            <a:r>
              <a:rPr lang="en-US" sz="2000" dirty="0" err="1"/>
              <a:t>problemen</a:t>
            </a:r>
            <a:r>
              <a:rPr lang="en-US" sz="2000" dirty="0"/>
              <a:t>: </a:t>
            </a:r>
            <a:r>
              <a:rPr lang="en-US" sz="2000" dirty="0" err="1"/>
              <a:t>plannen</a:t>
            </a:r>
            <a:r>
              <a:rPr lang="en-US" sz="2000" dirty="0"/>
              <a:t> </a:t>
            </a:r>
            <a:r>
              <a:rPr lang="en-US" sz="2000" dirty="0" err="1"/>
              <a:t>lukt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, </a:t>
            </a:r>
            <a:r>
              <a:rPr lang="en-US" sz="2000" dirty="0" err="1"/>
              <a:t>hij</a:t>
            </a:r>
            <a:r>
              <a:rPr lang="en-US" sz="2000" dirty="0"/>
              <a:t> </a:t>
            </a:r>
            <a:r>
              <a:rPr lang="en-US" sz="2000" dirty="0" err="1"/>
              <a:t>raakt</a:t>
            </a:r>
            <a:r>
              <a:rPr lang="en-US" sz="2000" dirty="0"/>
              <a:t> </a:t>
            </a:r>
            <a:r>
              <a:rPr lang="en-US" sz="2000" dirty="0" err="1"/>
              <a:t>snel</a:t>
            </a:r>
            <a:r>
              <a:rPr lang="en-US" sz="2000" dirty="0"/>
              <a:t> </a:t>
            </a:r>
            <a:r>
              <a:rPr lang="en-US" sz="2000" dirty="0" err="1"/>
              <a:t>gefrustreerd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conflicten</a:t>
            </a:r>
            <a:r>
              <a:rPr lang="en-US" sz="2000" dirty="0"/>
              <a:t> met </a:t>
            </a:r>
            <a:r>
              <a:rPr lang="en-US" sz="2000" dirty="0" err="1"/>
              <a:t>docenten</a:t>
            </a:r>
            <a:r>
              <a:rPr lang="en-US" sz="2000" dirty="0"/>
              <a:t>. Thuis </a:t>
            </a:r>
            <a:r>
              <a:rPr lang="en-US" sz="2000" dirty="0" err="1"/>
              <a:t>zijn</a:t>
            </a:r>
            <a:r>
              <a:rPr lang="en-US" sz="2000" dirty="0"/>
              <a:t> er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discussies</a:t>
            </a:r>
            <a:r>
              <a:rPr lang="en-US" sz="2000" dirty="0"/>
              <a:t>; </a:t>
            </a:r>
            <a:r>
              <a:rPr lang="en-US" sz="2000" dirty="0" err="1"/>
              <a:t>ouders</a:t>
            </a:r>
            <a:r>
              <a:rPr lang="en-US" sz="2000" dirty="0"/>
              <a:t> </a:t>
            </a:r>
            <a:r>
              <a:rPr lang="en-US" sz="2000" dirty="0" err="1"/>
              <a:t>vinden</a:t>
            </a:r>
            <a:r>
              <a:rPr lang="en-US" sz="2000" dirty="0"/>
              <a:t> hem “</a:t>
            </a:r>
            <a:r>
              <a:rPr lang="en-US" sz="2000" dirty="0" err="1"/>
              <a:t>lui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ongemotiveerd</a:t>
            </a:r>
            <a:r>
              <a:rPr lang="en-US" sz="2000" dirty="0"/>
              <a:t>”.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zegt</a:t>
            </a:r>
            <a:r>
              <a:rPr lang="en-US" sz="2000" dirty="0"/>
              <a:t> Milan: “Jullie </a:t>
            </a:r>
            <a:r>
              <a:rPr lang="en-US" sz="2000" dirty="0" err="1"/>
              <a:t>snappen</a:t>
            </a:r>
            <a:r>
              <a:rPr lang="en-US" sz="2000" dirty="0"/>
              <a:t> me </a:t>
            </a:r>
            <a:r>
              <a:rPr lang="en-US" sz="2000" dirty="0" err="1"/>
              <a:t>gewoon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.”</a:t>
            </a:r>
            <a:endParaRPr lang="en-US" dirty="0"/>
          </a:p>
          <a:p>
            <a:pPr algn="l"/>
            <a:r>
              <a:rPr lang="en-US" sz="2000" dirty="0"/>
              <a:t>Zijn </a:t>
            </a:r>
            <a:r>
              <a:rPr lang="en-US" sz="2000" dirty="0" err="1"/>
              <a:t>oudere</a:t>
            </a:r>
            <a:r>
              <a:rPr lang="en-US" sz="2000" dirty="0"/>
              <a:t> </a:t>
            </a:r>
            <a:r>
              <a:rPr lang="en-US" sz="2000" dirty="0" err="1"/>
              <a:t>zus</a:t>
            </a:r>
            <a:r>
              <a:rPr lang="en-US" sz="2000" dirty="0"/>
              <a:t> is net </a:t>
            </a:r>
            <a:r>
              <a:rPr lang="en-US" sz="2000" dirty="0" err="1"/>
              <a:t>uit</a:t>
            </a:r>
            <a:r>
              <a:rPr lang="en-US" sz="2000" dirty="0"/>
              <a:t> huis </a:t>
            </a:r>
            <a:r>
              <a:rPr lang="en-US" sz="2000" dirty="0" err="1"/>
              <a:t>gegaan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afstand</a:t>
            </a:r>
            <a:r>
              <a:rPr lang="en-US" sz="2000" dirty="0"/>
              <a:t> </a:t>
            </a:r>
            <a:r>
              <a:rPr lang="en-US" sz="2000" dirty="0" err="1"/>
              <a:t>genomen</a:t>
            </a:r>
            <a:r>
              <a:rPr lang="en-US" sz="2000" dirty="0"/>
              <a:t> van het </a:t>
            </a:r>
            <a:r>
              <a:rPr lang="en-US" sz="2000" dirty="0" err="1"/>
              <a:t>gezin</a:t>
            </a:r>
            <a:r>
              <a:rPr lang="en-US" sz="2000" dirty="0"/>
              <a:t>.</a:t>
            </a:r>
            <a:endParaRPr lang="en-US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D7470-D4B4-9D6B-8E1F-B7EBD6CF9F57}"/>
              </a:ext>
            </a:extLst>
          </p:cNvPr>
          <p:cNvSpPr txBox="1"/>
          <p:nvPr/>
        </p:nvSpPr>
        <p:spPr>
          <a:xfrm>
            <a:off x="5527964" y="1683328"/>
            <a:ext cx="336665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buFont typeface=""/>
              <a:buAutoNum type="arabicPeriod"/>
            </a:pPr>
            <a:r>
              <a:rPr lang="en-US" sz="2400" b="1" dirty="0" err="1"/>
              <a:t>Waarom</a:t>
            </a:r>
            <a:r>
              <a:rPr lang="en-US" sz="2400" b="1" dirty="0"/>
              <a:t> </a:t>
            </a:r>
            <a:r>
              <a:rPr lang="en-US" sz="2400" b="1" dirty="0" err="1"/>
              <a:t>ontstaat</a:t>
            </a:r>
            <a:r>
              <a:rPr lang="en-US" sz="2400" b="1" dirty="0"/>
              <a:t> de </a:t>
            </a:r>
            <a:r>
              <a:rPr lang="en-US" sz="2400" b="1" dirty="0" err="1"/>
              <a:t>problematiek</a:t>
            </a:r>
            <a:r>
              <a:rPr lang="en-US" sz="2400" b="1" dirty="0"/>
              <a:t> </a:t>
            </a:r>
            <a:r>
              <a:rPr lang="en-US" sz="2400" b="1" dirty="0" err="1"/>
              <a:t>juist</a:t>
            </a:r>
            <a:r>
              <a:rPr lang="en-US" sz="2400" b="1" dirty="0"/>
              <a:t> nu?</a:t>
            </a:r>
            <a:endParaRPr lang="en-US" sz="2400" dirty="0"/>
          </a:p>
          <a:p>
            <a:pPr algn="l">
              <a:buAutoNum type="arabicPeriod"/>
            </a:pPr>
            <a:r>
              <a:rPr lang="en-US" sz="2400" b="1" dirty="0"/>
              <a:t>Wat </a:t>
            </a:r>
            <a:r>
              <a:rPr lang="en-US" sz="2400" b="1" dirty="0" err="1"/>
              <a:t>speelt</a:t>
            </a:r>
            <a:r>
              <a:rPr lang="en-US" sz="2400" b="1" dirty="0"/>
              <a:t> er </a:t>
            </a:r>
            <a:r>
              <a:rPr lang="en-US" sz="2400" b="1" dirty="0" err="1"/>
              <a:t>mogelijk</a:t>
            </a:r>
            <a:r>
              <a:rPr lang="en-US" sz="2400" b="1" dirty="0"/>
              <a:t> </a:t>
            </a:r>
            <a:r>
              <a:rPr lang="en-US" sz="2400" b="1" dirty="0" err="1"/>
              <a:t>onder</a:t>
            </a:r>
            <a:r>
              <a:rPr lang="en-US" sz="2400" b="1" dirty="0"/>
              <a:t> de </a:t>
            </a:r>
            <a:r>
              <a:rPr lang="en-US" sz="2400" b="1" dirty="0" err="1"/>
              <a:t>boosheid</a:t>
            </a:r>
            <a:r>
              <a:rPr lang="en-US" sz="2400" b="1" dirty="0"/>
              <a:t> </a:t>
            </a:r>
            <a:r>
              <a:rPr lang="en-US" sz="2400" b="1" dirty="0" err="1"/>
              <a:t>aan</a:t>
            </a:r>
            <a:r>
              <a:rPr lang="en-US" sz="2400" b="1" dirty="0"/>
              <a:t> alle </a:t>
            </a:r>
            <a:r>
              <a:rPr lang="en-US" sz="2400" b="1" dirty="0" err="1"/>
              <a:t>kanten</a:t>
            </a:r>
            <a:r>
              <a:rPr lang="en-US" sz="2400" b="1" dirty="0"/>
              <a:t> (</a:t>
            </a:r>
            <a:r>
              <a:rPr lang="en-US" sz="2400" b="1" dirty="0" err="1"/>
              <a:t>milan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zus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ouders</a:t>
            </a:r>
            <a:r>
              <a:rPr lang="en-US" sz="2400" b="1" dirty="0"/>
              <a:t>)?</a:t>
            </a:r>
            <a:endParaRPr lang="en-US" dirty="0"/>
          </a:p>
          <a:p>
            <a:pPr algn="l">
              <a:buAutoNum type="arabicPeriod"/>
            </a:pPr>
            <a:r>
              <a:rPr lang="en-US" sz="2400" b="1" dirty="0"/>
              <a:t>Welke </a:t>
            </a:r>
            <a:r>
              <a:rPr lang="en-US" sz="2400" b="1" dirty="0" err="1"/>
              <a:t>punten</a:t>
            </a:r>
            <a:r>
              <a:rPr lang="en-US" sz="2400" b="1" dirty="0"/>
              <a:t> </a:t>
            </a:r>
            <a:r>
              <a:rPr lang="en-US" sz="2400" b="1" dirty="0" err="1"/>
              <a:t>zou</a:t>
            </a:r>
            <a:r>
              <a:rPr lang="en-US" sz="2400" b="1" dirty="0"/>
              <a:t> </a:t>
            </a:r>
            <a:r>
              <a:rPr lang="en-US" sz="2400" b="1" dirty="0" err="1"/>
              <a:t>een</a:t>
            </a:r>
            <a:r>
              <a:rPr lang="en-US" sz="2400" b="1" dirty="0"/>
              <a:t> NAH coach </a:t>
            </a:r>
            <a:r>
              <a:rPr lang="en-US" sz="2400" b="1" dirty="0" err="1"/>
              <a:t>kunnen</a:t>
            </a:r>
            <a:r>
              <a:rPr lang="en-US" sz="2400" b="1" dirty="0"/>
              <a:t> </a:t>
            </a:r>
            <a:r>
              <a:rPr lang="en-US" sz="2400" b="1" dirty="0" err="1"/>
              <a:t>aanpakken</a:t>
            </a:r>
            <a:r>
              <a:rPr lang="en-US" sz="2400" b="1" dirty="0"/>
              <a:t>?</a:t>
            </a:r>
            <a:endParaRPr lang="en-US" dirty="0"/>
          </a:p>
          <a:p>
            <a:pPr lvl="0" algn="l">
              <a:buAutoNum type="arabicPeriod"/>
            </a:pPr>
            <a:endParaRPr lang="en-US" sz="2400" b="1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27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12A1-BD83-AF6B-7C0D-B4F939543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61CF-20FA-5CC4-19A3-DBDAD585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>
            <a:normAutofit/>
          </a:bodyPr>
          <a:lstStyle/>
          <a:p>
            <a:r>
              <a:rPr lang="en-US" b="1" i="1">
                <a:latin typeface="Palatino Linotype"/>
                <a:ea typeface="+mj-ea"/>
                <a:cs typeface="Palatino Linotype"/>
              </a:rPr>
              <a:t>Even voorstellen : Tamarah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95CC9-5F97-2E75-43B2-154B81891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22450"/>
          <a:stretch/>
        </p:blipFill>
        <p:spPr>
          <a:xfrm>
            <a:off x="536575" y="1475549"/>
            <a:ext cx="3829050" cy="39147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4B11B-AA1C-F4B3-7569-8F2E7659AE90}"/>
              </a:ext>
            </a:extLst>
          </p:cNvPr>
          <p:cNvSpPr txBox="1"/>
          <p:nvPr/>
        </p:nvSpPr>
        <p:spPr>
          <a:xfrm>
            <a:off x="4579764" y="2555000"/>
            <a:ext cx="3977640" cy="452628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“Wat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zie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jij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gebeuren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in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deze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gezinnen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wat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hulpverleners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vaak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laat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zien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705783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485900" y="1620181"/>
            <a:ext cx="3030141" cy="479822"/>
          </a:xfrm>
        </p:spPr>
        <p:txBody>
          <a:bodyPr/>
          <a:lstStyle/>
          <a:p>
            <a:r>
              <a:rPr lang="nl-NL"/>
              <a:t>Fasen van NAH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1485900" y="2294874"/>
            <a:ext cx="6056430" cy="2963466"/>
          </a:xfrm>
        </p:spPr>
        <p:txBody>
          <a:bodyPr wrap="square" lIns="0" tIns="0" rIns="0" bIns="0" anchor="t">
            <a:normAutofit lnSpcReduction="10000"/>
          </a:bodyPr>
          <a:lstStyle/>
          <a:p>
            <a:pPr marL="0" indent="0">
              <a:buNone/>
            </a:pPr>
            <a:r>
              <a:rPr lang="nl-NL" sz="1600" dirty="0"/>
              <a:t>Acute fase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r>
              <a:rPr lang="nl-NL" sz="1600" dirty="0"/>
              <a:t>Eerste uren tot weken (</a:t>
            </a:r>
            <a:r>
              <a:rPr lang="nl-NL" sz="1600" dirty="0" err="1"/>
              <a:t>afh</a:t>
            </a:r>
            <a:r>
              <a:rPr lang="nl-NL" sz="1600" dirty="0"/>
              <a:t> van ernst &amp; aard)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r>
              <a:rPr lang="nl-NL" sz="1600" dirty="0"/>
              <a:t>Doel: medische stabilisatie (en achterhalen/behandelen oorzaak) </a:t>
            </a:r>
            <a:endParaRPr lang="nl-NL" sz="1600" dirty="0">
              <a:ea typeface="Calibri"/>
            </a:endParaRPr>
          </a:p>
          <a:p>
            <a:pPr marL="0" indent="0">
              <a:buNone/>
            </a:pPr>
            <a:endParaRPr lang="nl-NL" sz="1600" dirty="0">
              <a:ea typeface="Calibri"/>
            </a:endParaRPr>
          </a:p>
          <a:p>
            <a:pPr marL="0" indent="0">
              <a:buNone/>
            </a:pPr>
            <a:r>
              <a:rPr lang="nl-NL" sz="1600" dirty="0"/>
              <a:t>Herstelfase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r>
              <a:rPr lang="nl-NL" sz="1600" dirty="0"/>
              <a:t>Vanaf medische stabilisatie tot </a:t>
            </a:r>
            <a:r>
              <a:rPr lang="nl-NL" sz="1600" dirty="0" err="1"/>
              <a:t>mnd</a:t>
            </a:r>
            <a:r>
              <a:rPr lang="nl-NL" sz="1600" dirty="0"/>
              <a:t>/</a:t>
            </a:r>
            <a:r>
              <a:rPr lang="nl-NL" sz="1600" dirty="0" err="1"/>
              <a:t>jrn</a:t>
            </a:r>
            <a:r>
              <a:rPr lang="nl-NL" sz="1600" dirty="0"/>
              <a:t> na letsel (</a:t>
            </a:r>
            <a:r>
              <a:rPr lang="nl-NL" sz="1600" dirty="0" err="1"/>
              <a:t>afh</a:t>
            </a:r>
            <a:r>
              <a:rPr lang="nl-NL" sz="1600" dirty="0"/>
              <a:t> van ernst &amp; aard en persoonlijke &amp; situationele factoren)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r>
              <a:rPr lang="nl-NL" sz="1600" dirty="0"/>
              <a:t>Doel: beperken gevolgen, benutten mogelijkheden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endParaRPr lang="nl-NL" sz="1600" dirty="0">
              <a:ea typeface="Calibri"/>
            </a:endParaRPr>
          </a:p>
          <a:p>
            <a:pPr marL="0" indent="0">
              <a:buNone/>
            </a:pPr>
            <a:r>
              <a:rPr lang="nl-NL" sz="1600" dirty="0"/>
              <a:t>Participatiefase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r>
              <a:rPr lang="nl-NL" sz="1600" dirty="0"/>
              <a:t>Vanaf focus op dagelijks leven (na herstel, revalidatie, re-integratie)  </a:t>
            </a:r>
            <a:endParaRPr lang="nl-NL" sz="1600" dirty="0">
              <a:ea typeface="Calibri"/>
            </a:endParaRPr>
          </a:p>
          <a:p>
            <a:pPr>
              <a:buFontTx/>
              <a:buChar char="-"/>
            </a:pPr>
            <a:r>
              <a:rPr lang="nl-NL" sz="1600" dirty="0"/>
              <a:t>Doel: vorm geven aan leven met NAH, kunnen omgaan met veranderingen &amp; verlies, optimaal functioneren &amp; participeren</a:t>
            </a:r>
            <a:endParaRPr lang="nl-NL" sz="1600" dirty="0">
              <a:ea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Niet aangeboren Hersenletsel</a:t>
            </a:r>
            <a:br>
              <a:rPr lang="nl-NL" dirty="0"/>
            </a:b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216433"/>
            <a:ext cx="3989114" cy="22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8CA39-7081-29FA-F757-CC92DEFC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AD7F-B664-B4CD-EC46-54D6E38A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F6704-7054-3264-27A9-A9086646B303}"/>
              </a:ext>
            </a:extLst>
          </p:cNvPr>
          <p:cNvSpPr txBox="1"/>
          <p:nvPr/>
        </p:nvSpPr>
        <p:spPr>
          <a:xfrm>
            <a:off x="296044" y="1713076"/>
            <a:ext cx="4946182" cy="55707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 err="1"/>
              <a:t>Wanneer</a:t>
            </a:r>
            <a:r>
              <a:rPr lang="en-US" sz="2000" dirty="0"/>
              <a:t> </a:t>
            </a:r>
            <a:r>
              <a:rPr lang="en-US" sz="2000" dirty="0" err="1"/>
              <a:t>begint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gezinnen</a:t>
            </a:r>
            <a:r>
              <a:rPr lang="en-US" sz="2000" dirty="0"/>
              <a:t> de </a:t>
            </a:r>
            <a:r>
              <a:rPr lang="en-US" sz="2000" dirty="0" err="1"/>
              <a:t>zwaarste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?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A. Tijdens </a:t>
            </a:r>
            <a:r>
              <a:rPr lang="en-US" sz="2000" dirty="0" err="1">
                <a:solidFill>
                  <a:schemeClr val="tx1"/>
                </a:solidFill>
              </a:rPr>
              <a:t>opname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B. </a:t>
            </a:r>
            <a:r>
              <a:rPr lang="en-US" sz="2000" dirty="0" err="1">
                <a:solidFill>
                  <a:schemeClr val="tx1"/>
                </a:solidFill>
              </a:rPr>
              <a:t>Tijdens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revalidatie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C. </a:t>
            </a:r>
            <a:r>
              <a:rPr lang="en-US" sz="2000" dirty="0" err="1">
                <a:solidFill>
                  <a:schemeClr val="tx1"/>
                </a:solidFill>
              </a:rPr>
              <a:t>Wanneer</a:t>
            </a:r>
            <a:r>
              <a:rPr lang="en-US" sz="2000" dirty="0">
                <a:solidFill>
                  <a:schemeClr val="tx1"/>
                </a:solidFill>
              </a:rPr>
              <a:t> het </a:t>
            </a:r>
            <a:r>
              <a:rPr lang="en-US" sz="2000" dirty="0" err="1">
                <a:solidFill>
                  <a:schemeClr val="tx1"/>
                </a:solidFill>
              </a:rPr>
              <a:t>gezin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weer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thuis</a:t>
            </a:r>
            <a:r>
              <a:rPr lang="en-US" sz="2000" dirty="0">
                <a:solidFill>
                  <a:schemeClr val="tx1"/>
                </a:solidFill>
              </a:rPr>
              <a:t> 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Pas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jaar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E5C0-9F09-AB65-081D-EDFD8D1B5A67}"/>
              </a:ext>
            </a:extLst>
          </p:cNvPr>
          <p:cNvSpPr txBox="1"/>
          <p:nvPr/>
        </p:nvSpPr>
        <p:spPr>
          <a:xfrm>
            <a:off x="5527964" y="1683328"/>
            <a:ext cx="3366655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i="1" dirty="0">
                <a:solidFill>
                  <a:schemeClr val="tx1"/>
                </a:solidFill>
                <a:latin typeface="Aptos"/>
              </a:rPr>
              <a:t>In het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ziekenhuis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is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structuur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thuis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valt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veel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ondersteuning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weg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. Je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moet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zelf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vaak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een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weg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zoeken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in ‘je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nieuwe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ptos"/>
              </a:rPr>
              <a:t>leven</a:t>
            </a:r>
            <a:r>
              <a:rPr lang="en-US" sz="3200" i="1" dirty="0">
                <a:solidFill>
                  <a:schemeClr val="tx1"/>
                </a:solidFill>
                <a:latin typeface="Aptos"/>
              </a:rPr>
              <a:t>’.</a:t>
            </a:r>
            <a:endParaRPr lang="en-US" sz="3200" i="1" dirty="0">
              <a:solidFill>
                <a:schemeClr val="tx1"/>
              </a:solidFill>
            </a:endParaRPr>
          </a:p>
          <a:p>
            <a:pPr lvl="0" algn="l">
              <a:buAutoNum type="arabicPeriod"/>
            </a:pPr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C9246-88EF-FE30-D374-4736D34E2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376" y="4406301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6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96329-F900-579D-A97D-F4148241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6BE3-E17D-5E40-13DE-C51C8FC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A088D-E3AF-ACF8-F4BD-E9DB0D0CB0C9}"/>
              </a:ext>
            </a:extLst>
          </p:cNvPr>
          <p:cNvSpPr txBox="1"/>
          <p:nvPr/>
        </p:nvSpPr>
        <p:spPr>
          <a:xfrm>
            <a:off x="296044" y="1692295"/>
            <a:ext cx="3740837" cy="55707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/>
              <a:t>Wie </a:t>
            </a:r>
            <a:r>
              <a:rPr lang="en-US" sz="2000" dirty="0" err="1"/>
              <a:t>binnen</a:t>
            </a:r>
            <a:r>
              <a:rPr lang="en-US" sz="2000" dirty="0"/>
              <a:t> het </a:t>
            </a:r>
            <a:r>
              <a:rPr lang="en-US" sz="2000" dirty="0" err="1"/>
              <a:t>gezin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vaak</a:t>
            </a:r>
            <a:r>
              <a:rPr lang="en-US" sz="2000" dirty="0"/>
              <a:t> </a:t>
            </a:r>
            <a:r>
              <a:rPr lang="en-US" sz="2000" dirty="0" err="1"/>
              <a:t>onbedoeld</a:t>
            </a:r>
            <a:r>
              <a:rPr lang="en-US" sz="2000" dirty="0"/>
              <a:t> </a:t>
            </a:r>
            <a:r>
              <a:rPr lang="en-US" sz="2000" dirty="0" err="1"/>
              <a:t>vergeten</a:t>
            </a:r>
            <a:r>
              <a:rPr lang="en-US" sz="2000" dirty="0"/>
              <a:t>?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A. Broers/</a:t>
            </a:r>
            <a:r>
              <a:rPr lang="en-US" sz="2000" dirty="0" err="1"/>
              <a:t>zussen</a:t>
            </a:r>
            <a:br>
              <a:rPr lang="en-US" sz="2000" dirty="0"/>
            </a:br>
            <a:r>
              <a:rPr lang="en-US" sz="2000" dirty="0"/>
              <a:t>B. </a:t>
            </a:r>
            <a:r>
              <a:rPr lang="en-US" sz="2000" dirty="0" err="1"/>
              <a:t>Ouders</a:t>
            </a:r>
            <a:br>
              <a:rPr lang="en-US" sz="2000" dirty="0"/>
            </a:br>
            <a:r>
              <a:rPr lang="en-US" sz="2000" dirty="0"/>
              <a:t>C. Relatie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dirty="0" err="1"/>
              <a:t>ouders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D. Alle </a:t>
            </a:r>
            <a:r>
              <a:rPr lang="en-US" sz="2000" dirty="0" err="1">
                <a:solidFill>
                  <a:schemeClr val="tx1"/>
                </a:solidFill>
              </a:rPr>
              <a:t>bovenstaande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38AFC-CE4E-D2EA-D4F2-5F2CB5CD07B7}"/>
              </a:ext>
            </a:extLst>
          </p:cNvPr>
          <p:cNvSpPr txBox="1"/>
          <p:nvPr/>
        </p:nvSpPr>
        <p:spPr>
          <a:xfrm>
            <a:off x="4213611" y="1687753"/>
            <a:ext cx="4634345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Niet </a:t>
            </a:r>
            <a:r>
              <a:rPr lang="en-US" i="1" dirty="0" err="1">
                <a:solidFill>
                  <a:schemeClr val="tx1"/>
                </a:solidFill>
              </a:rPr>
              <a:t>alleen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thuis</a:t>
            </a:r>
            <a:r>
              <a:rPr lang="en-US" i="1" dirty="0">
                <a:solidFill>
                  <a:schemeClr val="tx1"/>
                </a:solidFill>
              </a:rPr>
              <a:t>, maar </a:t>
            </a:r>
            <a:r>
              <a:rPr lang="en-US" i="1" dirty="0" err="1">
                <a:solidFill>
                  <a:schemeClr val="tx1"/>
                </a:solidFill>
              </a:rPr>
              <a:t>ook</a:t>
            </a:r>
            <a:r>
              <a:rPr lang="en-US" i="1" dirty="0">
                <a:solidFill>
                  <a:schemeClr val="tx1"/>
                </a:solidFill>
              </a:rPr>
              <a:t> op je </a:t>
            </a:r>
            <a:r>
              <a:rPr lang="en-US" i="1" dirty="0" err="1">
                <a:solidFill>
                  <a:schemeClr val="tx1"/>
                </a:solidFill>
              </a:rPr>
              <a:t>werk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heeft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nieuwe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situatie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veel</a:t>
            </a:r>
            <a:r>
              <a:rPr lang="en-US" i="1" dirty="0">
                <a:solidFill>
                  <a:schemeClr val="tx1"/>
                </a:solidFill>
              </a:rPr>
              <a:t> impact. </a:t>
            </a:r>
            <a:r>
              <a:rPr lang="en-US" i="1" dirty="0" err="1">
                <a:solidFill>
                  <a:schemeClr val="tx1"/>
                </a:solidFill>
              </a:rPr>
              <a:t>Mijn</a:t>
            </a:r>
            <a:r>
              <a:rPr lang="en-US" i="1" dirty="0">
                <a:solidFill>
                  <a:schemeClr val="tx1"/>
                </a:solidFill>
              </a:rPr>
              <a:t> man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zijn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bijvoorbeeld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allebei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overgestapt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andere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baan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zodat</a:t>
            </a:r>
            <a:r>
              <a:rPr lang="en-US" i="1" dirty="0">
                <a:solidFill>
                  <a:schemeClr val="tx1"/>
                </a:solidFill>
              </a:rPr>
              <a:t> we </a:t>
            </a:r>
            <a:r>
              <a:rPr lang="en-US" i="1" dirty="0" err="1">
                <a:solidFill>
                  <a:schemeClr val="tx1"/>
                </a:solidFill>
              </a:rPr>
              <a:t>eventueel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thuis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kunnen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werken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we </a:t>
            </a:r>
            <a:r>
              <a:rPr lang="en-US" i="1" dirty="0" err="1">
                <a:solidFill>
                  <a:schemeClr val="tx1"/>
                </a:solidFill>
              </a:rPr>
              <a:t>makkelijker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kunnen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schakelen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tussen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thuis</a:t>
            </a:r>
            <a:r>
              <a:rPr lang="en-US" i="1" dirty="0">
                <a:solidFill>
                  <a:schemeClr val="tx1"/>
                </a:solidFill>
              </a:rPr>
              <a:t>/</a:t>
            </a:r>
            <a:r>
              <a:rPr lang="en-US" i="1" dirty="0" err="1">
                <a:solidFill>
                  <a:schemeClr val="tx1"/>
                </a:solidFill>
              </a:rPr>
              <a:t>ziekenhuis</a:t>
            </a:r>
            <a:r>
              <a:rPr lang="en-US" i="1" dirty="0">
                <a:solidFill>
                  <a:schemeClr val="tx1"/>
                </a:solidFill>
              </a:rPr>
              <a:t>/</a:t>
            </a:r>
            <a:r>
              <a:rPr lang="en-US" i="1" dirty="0" err="1">
                <a:solidFill>
                  <a:schemeClr val="tx1"/>
                </a:solidFill>
              </a:rPr>
              <a:t>werk</a:t>
            </a:r>
            <a:r>
              <a:rPr lang="en-US" i="1" dirty="0">
                <a:solidFill>
                  <a:schemeClr val="tx1"/>
                </a:solidFill>
              </a:rPr>
              <a:t>, maar </a:t>
            </a:r>
            <a:r>
              <a:rPr lang="en-US" i="1" dirty="0" err="1">
                <a:solidFill>
                  <a:schemeClr val="tx1"/>
                </a:solidFill>
              </a:rPr>
              <a:t>ook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onze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dochter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stabielere</a:t>
            </a:r>
            <a:r>
              <a:rPr lang="en-US" i="1" dirty="0">
                <a:solidFill>
                  <a:schemeClr val="tx1"/>
                </a:solidFill>
              </a:rPr>
              <a:t> week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bieden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 err="1">
                <a:solidFill>
                  <a:schemeClr val="tx1"/>
                </a:solidFill>
              </a:rPr>
              <a:t>Daarnaast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zijn</a:t>
            </a:r>
            <a:r>
              <a:rPr lang="en-US" i="1" dirty="0">
                <a:solidFill>
                  <a:schemeClr val="tx1"/>
                </a:solidFill>
              </a:rPr>
              <a:t> er </a:t>
            </a:r>
            <a:r>
              <a:rPr lang="en-US" i="1" dirty="0" err="1">
                <a:solidFill>
                  <a:schemeClr val="tx1"/>
                </a:solidFill>
              </a:rPr>
              <a:t>vaak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nog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andere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kinderen</a:t>
            </a:r>
            <a:r>
              <a:rPr lang="en-US" i="1" dirty="0">
                <a:solidFill>
                  <a:schemeClr val="tx1"/>
                </a:solidFill>
              </a:rPr>
              <a:t> in het </a:t>
            </a:r>
            <a:r>
              <a:rPr lang="en-US" i="1" dirty="0" err="1">
                <a:solidFill>
                  <a:schemeClr val="tx1"/>
                </a:solidFill>
              </a:rPr>
              <a:t>gezin</a:t>
            </a:r>
            <a:r>
              <a:rPr lang="en-US" i="1" dirty="0">
                <a:solidFill>
                  <a:schemeClr val="tx1"/>
                </a:solidFill>
              </a:rPr>
              <a:t>, die </a:t>
            </a:r>
            <a:r>
              <a:rPr lang="en-US" i="1" dirty="0" err="1">
                <a:solidFill>
                  <a:schemeClr val="tx1"/>
                </a:solidFill>
              </a:rPr>
              <a:t>ook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gewoon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aandacht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nodig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hebben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 err="1">
                <a:solidFill>
                  <a:schemeClr val="tx1"/>
                </a:solidFill>
              </a:rPr>
              <a:t>Vergeet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daarnaast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relatie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tussen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ouders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zelf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Af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toe </a:t>
            </a:r>
            <a:r>
              <a:rPr lang="en-US" i="1" dirty="0" err="1">
                <a:solidFill>
                  <a:schemeClr val="tx1"/>
                </a:solidFill>
              </a:rPr>
              <a:t>eens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samen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weg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kunnen</a:t>
            </a:r>
            <a:r>
              <a:rPr lang="en-US" i="1" dirty="0">
                <a:solidFill>
                  <a:schemeClr val="tx1"/>
                </a:solidFill>
              </a:rPr>
              <a:t> is </a:t>
            </a:r>
            <a:r>
              <a:rPr lang="en-US" i="1" dirty="0" err="1">
                <a:solidFill>
                  <a:schemeClr val="tx1"/>
                </a:solidFill>
              </a:rPr>
              <a:t>enorm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belangrijk</a:t>
            </a:r>
            <a:r>
              <a:rPr lang="en-US" i="1" dirty="0">
                <a:solidFill>
                  <a:schemeClr val="tx1"/>
                </a:solidFill>
              </a:rPr>
              <a:t>. Er </a:t>
            </a:r>
            <a:r>
              <a:rPr lang="en-US" i="1" dirty="0" err="1">
                <a:solidFill>
                  <a:schemeClr val="tx1"/>
                </a:solidFill>
              </a:rPr>
              <a:t>moet</a:t>
            </a:r>
            <a:r>
              <a:rPr lang="en-US" i="1" dirty="0">
                <a:solidFill>
                  <a:schemeClr val="tx1"/>
                </a:solidFill>
              </a:rPr>
              <a:t> dan </a:t>
            </a:r>
            <a:r>
              <a:rPr lang="en-US" i="1" dirty="0" err="1">
                <a:solidFill>
                  <a:schemeClr val="tx1"/>
                </a:solidFill>
              </a:rPr>
              <a:t>wel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goede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achterban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zijn</a:t>
            </a:r>
            <a:r>
              <a:rPr lang="en-US" i="1" dirty="0">
                <a:solidFill>
                  <a:schemeClr val="tx1"/>
                </a:solidFill>
              </a:rPr>
              <a:t> die de </a:t>
            </a:r>
            <a:r>
              <a:rPr lang="en-US" i="1" dirty="0" err="1">
                <a:solidFill>
                  <a:schemeClr val="tx1"/>
                </a:solidFill>
              </a:rPr>
              <a:t>zorg</a:t>
            </a:r>
            <a:r>
              <a:rPr lang="en-US" i="1" dirty="0">
                <a:solidFill>
                  <a:schemeClr val="tx1"/>
                </a:solidFill>
              </a:rPr>
              <a:t> net zo </a:t>
            </a:r>
            <a:r>
              <a:rPr lang="en-US" i="1" dirty="0" err="1">
                <a:solidFill>
                  <a:schemeClr val="tx1"/>
                </a:solidFill>
              </a:rPr>
              <a:t>goed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oppakt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als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jijzelf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i="1" dirty="0">
              <a:solidFill>
                <a:schemeClr val="tx1"/>
              </a:solidFill>
              <a:latin typeface="Aptos"/>
            </a:endParaRPr>
          </a:p>
          <a:p>
            <a:pPr lvl="0" algn="l">
              <a:buAutoNum type="arabicPeriod"/>
            </a:pPr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1E0F7-379F-14DA-594E-C8EFA537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>
          <a:xfrm>
            <a:off x="1850585" y="4550075"/>
            <a:ext cx="1963510" cy="12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BCC4E-884D-3489-C912-7F871831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A1D9-A941-8444-8428-6B21DC13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0CD31-02D1-50C1-D84F-6314A58A7DB1}"/>
              </a:ext>
            </a:extLst>
          </p:cNvPr>
          <p:cNvSpPr txBox="1"/>
          <p:nvPr/>
        </p:nvSpPr>
        <p:spPr>
          <a:xfrm>
            <a:off x="296044" y="1692295"/>
            <a:ext cx="3740837" cy="618630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/>
              <a:t>Welke </a:t>
            </a:r>
            <a:r>
              <a:rPr lang="en-US" sz="2000" dirty="0" err="1"/>
              <a:t>verandering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vaak</a:t>
            </a:r>
            <a:r>
              <a:rPr lang="en-US" sz="2000" dirty="0"/>
              <a:t> de </a:t>
            </a:r>
            <a:r>
              <a:rPr lang="en-US" sz="2000" dirty="0" err="1"/>
              <a:t>grootste</a:t>
            </a:r>
            <a:r>
              <a:rPr lang="en-US" sz="2000" dirty="0"/>
              <a:t> impact op </a:t>
            </a:r>
            <a:r>
              <a:rPr lang="en-US" sz="2000" dirty="0" err="1"/>
              <a:t>gezinnen</a:t>
            </a:r>
            <a:r>
              <a:rPr lang="en-US" sz="2000" dirty="0"/>
              <a:t>?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A. Alleen </a:t>
            </a:r>
            <a:r>
              <a:rPr lang="en-US" sz="2000" dirty="0" err="1"/>
              <a:t>medische</a:t>
            </a:r>
            <a:r>
              <a:rPr lang="en-US" sz="2000" dirty="0"/>
              <a:t> </a:t>
            </a:r>
            <a:r>
              <a:rPr lang="en-US" sz="2000" dirty="0" err="1"/>
              <a:t>zorg</a:t>
            </a:r>
            <a:br>
              <a:rPr lang="en-US" sz="2000" dirty="0"/>
            </a:br>
            <a:r>
              <a:rPr lang="en-US" sz="2000" dirty="0"/>
              <a:t>B</a:t>
            </a:r>
            <a:r>
              <a:rPr lang="en-US" sz="2000" dirty="0">
                <a:solidFill>
                  <a:schemeClr val="tx1"/>
                </a:solidFill>
              </a:rPr>
              <a:t>. Alleen </a:t>
            </a:r>
            <a:r>
              <a:rPr lang="en-US" sz="2000" dirty="0" err="1">
                <a:solidFill>
                  <a:schemeClr val="tx1"/>
                </a:solidFill>
              </a:rPr>
              <a:t>schoolproblemen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C. </a:t>
            </a:r>
            <a:r>
              <a:rPr lang="en-US" sz="2000" dirty="0" err="1">
                <a:solidFill>
                  <a:schemeClr val="tx1"/>
                </a:solidFill>
              </a:rPr>
              <a:t>Verandering</a:t>
            </a:r>
            <a:r>
              <a:rPr lang="en-US" sz="2000" dirty="0">
                <a:solidFill>
                  <a:schemeClr val="tx1"/>
                </a:solidFill>
              </a:rPr>
              <a:t> van het </a:t>
            </a:r>
            <a:r>
              <a:rPr lang="en-US" sz="2000" dirty="0" err="1">
                <a:solidFill>
                  <a:schemeClr val="tx1"/>
                </a:solidFill>
              </a:rPr>
              <a:t>dagelijks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gezinsleven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Alleen </a:t>
            </a:r>
            <a:r>
              <a:rPr lang="en-US" sz="2000" dirty="0" err="1">
                <a:solidFill>
                  <a:schemeClr val="tx1"/>
                </a:solidFill>
              </a:rPr>
              <a:t>gedragsproblemen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D0C0E-18D7-7742-FE4B-D1BEE7F08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4"/>
          <a:stretch>
            <a:fillRect/>
          </a:stretch>
        </p:blipFill>
        <p:spPr>
          <a:xfrm>
            <a:off x="5568636" y="2792153"/>
            <a:ext cx="2174682" cy="21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FEE9-D954-EDC3-0FDA-01972D04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8EA7-C323-F2EC-ACC3-445BA294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2C07B-D9AC-B54E-4EE0-FF6A2707FE88}"/>
              </a:ext>
            </a:extLst>
          </p:cNvPr>
          <p:cNvSpPr txBox="1"/>
          <p:nvPr/>
        </p:nvSpPr>
        <p:spPr>
          <a:xfrm>
            <a:off x="296044" y="1692295"/>
            <a:ext cx="3740837" cy="89255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  <a:p>
            <a:pPr algn="l"/>
            <a:r>
              <a:rPr lang="en-US" sz="2000" dirty="0"/>
              <a:t>Wat </a:t>
            </a:r>
            <a:r>
              <a:rPr lang="en-US" sz="2000" dirty="0" err="1"/>
              <a:t>maakt</a:t>
            </a:r>
            <a:r>
              <a:rPr lang="en-US" sz="2000" dirty="0"/>
              <a:t> </a:t>
            </a:r>
            <a:r>
              <a:rPr lang="en-US" sz="2000" dirty="0" err="1"/>
              <a:t>ambulante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tx1"/>
                </a:solidFill>
              </a:rPr>
              <a:t>begeleiding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vaak</a:t>
            </a:r>
            <a:r>
              <a:rPr lang="en-US" sz="2000" dirty="0">
                <a:solidFill>
                  <a:schemeClr val="tx1"/>
                </a:solidFill>
              </a:rPr>
              <a:t> zo </a:t>
            </a:r>
            <a:r>
              <a:rPr lang="en-US" sz="2000" dirty="0" err="1">
                <a:solidFill>
                  <a:schemeClr val="tx1"/>
                </a:solidFill>
              </a:rPr>
              <a:t>waardevol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A. Het </a:t>
            </a:r>
            <a:r>
              <a:rPr lang="en-US" sz="2000" dirty="0" err="1">
                <a:solidFill>
                  <a:schemeClr val="tx1"/>
                </a:solidFill>
              </a:rPr>
              <a:t>vindt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plaats</a:t>
            </a:r>
            <a:r>
              <a:rPr lang="en-US" sz="2000" dirty="0">
                <a:solidFill>
                  <a:schemeClr val="tx1"/>
                </a:solidFill>
              </a:rPr>
              <a:t> in de </a:t>
            </a:r>
            <a:r>
              <a:rPr lang="en-US" sz="2000" dirty="0" err="1">
                <a:solidFill>
                  <a:schemeClr val="tx1"/>
                </a:solidFill>
              </a:rPr>
              <a:t>echte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leefomgeving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B. Het </a:t>
            </a:r>
            <a:r>
              <a:rPr lang="en-US" sz="2000" dirty="0" err="1">
                <a:solidFill>
                  <a:schemeClr val="tx1"/>
                </a:solidFill>
              </a:rPr>
              <a:t>vervangt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medische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zorg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C. Het </a:t>
            </a:r>
            <a:r>
              <a:rPr lang="en-US" sz="2000" dirty="0" err="1">
                <a:solidFill>
                  <a:schemeClr val="tx1"/>
                </a:solidFill>
              </a:rPr>
              <a:t>richt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zich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alleen</a:t>
            </a:r>
            <a:r>
              <a:rPr lang="en-US" sz="2000" dirty="0">
                <a:solidFill>
                  <a:schemeClr val="tx1"/>
                </a:solidFill>
              </a:rPr>
              <a:t> op het kind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Het </a:t>
            </a:r>
            <a:r>
              <a:rPr lang="en-US" sz="2000" dirty="0" err="1">
                <a:solidFill>
                  <a:schemeClr val="tx1"/>
                </a:solidFill>
              </a:rPr>
              <a:t>voorkomt</a:t>
            </a:r>
            <a:r>
              <a:rPr lang="en-US" sz="2000" dirty="0">
                <a:solidFill>
                  <a:schemeClr val="tx1"/>
                </a:solidFill>
              </a:rPr>
              <a:t> alle </a:t>
            </a:r>
            <a:r>
              <a:rPr lang="en-US" sz="2000" dirty="0" err="1">
                <a:solidFill>
                  <a:schemeClr val="tx1"/>
                </a:solidFill>
              </a:rPr>
              <a:t>problemen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8C2CD-1D37-6B50-247C-138CE7D13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9672" y="2725138"/>
            <a:ext cx="228533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Traumatisch</a:t>
            </a:r>
          </a:p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54436"/>
          </a:xfrm>
        </p:spPr>
        <p:txBody>
          <a:bodyPr wrap="square" lIns="0" tIns="0" rIns="0" bIns="0" anchor="t">
            <a:spAutoFit/>
          </a:bodyPr>
          <a:lstStyle/>
          <a:p>
            <a:pPr marL="326578" indent="-326578">
              <a:buFont typeface="Wingdings" panose="05000000000000000000" pitchFamily="2" charset="2"/>
              <a:buChar char="§"/>
            </a:pPr>
            <a:r>
              <a:rPr lang="nl-NL" dirty="0"/>
              <a:t>Zonder schedelletsel</a:t>
            </a:r>
          </a:p>
          <a:p>
            <a:pPr marL="0" indent="0" defTabSz="381008">
              <a:buNone/>
            </a:pPr>
            <a:r>
              <a:rPr lang="nl-NL" dirty="0"/>
              <a:t>- Bijv. ongeval</a:t>
            </a:r>
          </a:p>
          <a:p>
            <a:endParaRPr lang="nl-NL" dirty="0"/>
          </a:p>
          <a:p>
            <a:pPr marL="326578" indent="-326578">
              <a:buFont typeface="Wingdings" panose="05000000000000000000" pitchFamily="2" charset="2"/>
              <a:buChar char="§"/>
            </a:pPr>
            <a:r>
              <a:rPr lang="nl-NL" dirty="0"/>
              <a:t>Met schedelletsel</a:t>
            </a:r>
          </a:p>
          <a:p>
            <a:pPr defTabSz="571511">
              <a:tabLst>
                <a:tab pos="326578" algn="l"/>
              </a:tabLst>
            </a:pPr>
            <a:r>
              <a:rPr lang="nl-NL" dirty="0"/>
              <a:t>- Bijv. binnendringen 		  </a:t>
            </a:r>
            <a:br>
              <a:rPr lang="nl-NL" dirty="0"/>
            </a:br>
            <a:r>
              <a:rPr lang="nl-NL" dirty="0"/>
              <a:t> voorwerp</a:t>
            </a:r>
            <a:endParaRPr lang="nl-NL" dirty="0">
              <a:ea typeface="Calibri"/>
            </a:endParaRP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3286095" y="1545908"/>
            <a:ext cx="5606385" cy="639762"/>
          </a:xfrm>
        </p:spPr>
        <p:txBody>
          <a:bodyPr/>
          <a:lstStyle/>
          <a:p>
            <a:r>
              <a:rPr lang="nl-NL"/>
              <a:t>Niet traumatisch 	Licht, matig of ernstig</a:t>
            </a:r>
          </a:p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>
          <a:xfrm>
            <a:off x="3132663" y="2026920"/>
            <a:ext cx="2215155" cy="4616648"/>
          </a:xfrm>
        </p:spPr>
        <p:txBody>
          <a:bodyPr wrap="square" lIns="0" tIns="0" rIns="0" bIns="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</a:rPr>
              <a:t>   Beroerte (CVA)		</a:t>
            </a:r>
            <a:endParaRPr lang="nl-NL" altLang="nl-NL" dirty="0">
              <a:solidFill>
                <a:prstClr val="black"/>
              </a:solidFill>
              <a:latin typeface="Bradley Hand IT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</a:rPr>
              <a:t>   Infectie			 </a:t>
            </a:r>
            <a:endParaRPr lang="nl-NL" altLang="nl-NL" dirty="0">
              <a:solidFill>
                <a:prstClr val="black"/>
              </a:solidFill>
              <a:ea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</a:rPr>
              <a:t>  Tumor			</a:t>
            </a:r>
            <a:endParaRPr lang="nl-NL" altLang="nl-NL" dirty="0">
              <a:solidFill>
                <a:prstClr val="black"/>
              </a:solidFill>
              <a:ea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  <a:ea typeface="Calibri"/>
              </a:rPr>
              <a:t>   Zuurstofgebrek</a:t>
            </a:r>
            <a:r>
              <a:rPr lang="nl-NL" altLang="nl-NL" dirty="0">
                <a:solidFill>
                  <a:prstClr val="black"/>
                </a:solidFill>
              </a:rPr>
              <a:t>			</a:t>
            </a:r>
            <a:endParaRPr lang="nl-NL" altLang="nl-NL" dirty="0">
              <a:solidFill>
                <a:prstClr val="black"/>
              </a:solidFill>
              <a:ea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</a:rPr>
              <a:t>  Intoxicaties (vergiftiging)	</a:t>
            </a:r>
            <a:endParaRPr lang="nl-NL" altLang="nl-NL" dirty="0">
              <a:solidFill>
                <a:prstClr val="black"/>
              </a:solidFill>
              <a:latin typeface="Bradley Hand ITC"/>
              <a:ea typeface="Calibri"/>
            </a:endParaRPr>
          </a:p>
          <a:p>
            <a:pPr marL="244933" indent="-244933"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</a:rPr>
              <a:t>Epilepsie</a:t>
            </a:r>
          </a:p>
          <a:p>
            <a:pPr marL="244933" indent="-244933">
              <a:buFont typeface="Wingdings" panose="05000000000000000000" pitchFamily="2" charset="2"/>
              <a:buChar char="§"/>
            </a:pPr>
            <a:r>
              <a:rPr lang="nl-NL" altLang="nl-NL" dirty="0">
                <a:solidFill>
                  <a:prstClr val="black"/>
                </a:solidFill>
              </a:rPr>
              <a:t>Degeneratieve ziekten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/>
              <a:t>Niet Aangeboren Hersenletsel: oorzaken</a:t>
            </a:r>
          </a:p>
        </p:txBody>
      </p:sp>
      <p:pic>
        <p:nvPicPr>
          <p:cNvPr id="7" name="Tijdelijke aanduiding voor inhou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69" y="4797152"/>
            <a:ext cx="1053525" cy="15211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7" y="4849213"/>
            <a:ext cx="1100266" cy="14170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851" y="4980108"/>
            <a:ext cx="1204588" cy="12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3D85-79C8-3F06-7187-08494A02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1304-529D-7CBD-4AD5-78759E6F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ADE36-68B4-415A-DC05-4011C2E28C7A}"/>
              </a:ext>
            </a:extLst>
          </p:cNvPr>
          <p:cNvSpPr txBox="1"/>
          <p:nvPr/>
        </p:nvSpPr>
        <p:spPr>
          <a:xfrm>
            <a:off x="296044" y="1692295"/>
            <a:ext cx="3740837" cy="680186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/>
              <a:t>Wat </a:t>
            </a:r>
            <a:r>
              <a:rPr lang="en-US" sz="2000" dirty="0" err="1"/>
              <a:t>gebeurt</a:t>
            </a:r>
            <a:r>
              <a:rPr lang="en-US" sz="2000" dirty="0"/>
              <a:t> er </a:t>
            </a:r>
            <a:r>
              <a:rPr lang="en-US" sz="2000" dirty="0" err="1"/>
              <a:t>vaak</a:t>
            </a:r>
            <a:r>
              <a:rPr lang="en-US" sz="2000" dirty="0"/>
              <a:t> met </a:t>
            </a:r>
            <a:r>
              <a:rPr lang="en-US" sz="2000" dirty="0" err="1"/>
              <a:t>broers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zussen</a:t>
            </a:r>
            <a:r>
              <a:rPr lang="en-US" sz="2000" dirty="0"/>
              <a:t>?</a:t>
            </a:r>
            <a:endParaRPr lang="en-US" dirty="0"/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A. Zij </a:t>
            </a:r>
            <a:r>
              <a:rPr lang="en-US" sz="2000" dirty="0" err="1">
                <a:solidFill>
                  <a:schemeClr val="tx1"/>
                </a:solidFill>
              </a:rPr>
              <a:t>passen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zich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automatisch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goed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aan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B. Ze </a:t>
            </a:r>
            <a:r>
              <a:rPr lang="en-US" sz="2000" dirty="0" err="1">
                <a:solidFill>
                  <a:schemeClr val="tx1"/>
                </a:solidFill>
              </a:rPr>
              <a:t>ervaren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ook</a:t>
            </a:r>
            <a:r>
              <a:rPr lang="en-US" sz="2000" dirty="0">
                <a:solidFill>
                  <a:schemeClr val="tx1"/>
                </a:solidFill>
              </a:rPr>
              <a:t> spanning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veranderingen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C. Ze </a:t>
            </a:r>
            <a:r>
              <a:rPr lang="en-US" sz="2000" dirty="0" err="1">
                <a:solidFill>
                  <a:schemeClr val="tx1"/>
                </a:solidFill>
              </a:rPr>
              <a:t>merken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weinig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verschil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Ze </a:t>
            </a:r>
            <a:r>
              <a:rPr lang="en-US" sz="2000" dirty="0" err="1">
                <a:solidFill>
                  <a:schemeClr val="tx1"/>
                </a:solidFill>
              </a:rPr>
              <a:t>hebben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meestal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ondersteuning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nodig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06A04-4DEE-5275-25E2-E8DA860EE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910" y="26737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E5B9B-0B1B-FD3B-7C60-8EA1BF000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635B-747A-38F4-E4B3-B60E00E6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3CFC7-ABA0-E42C-3031-628521888F12}"/>
              </a:ext>
            </a:extLst>
          </p:cNvPr>
          <p:cNvSpPr txBox="1"/>
          <p:nvPr/>
        </p:nvSpPr>
        <p:spPr>
          <a:xfrm>
            <a:off x="296044" y="1692295"/>
            <a:ext cx="3740837" cy="710963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000" dirty="0"/>
              <a:t>Een kind </a:t>
            </a:r>
            <a:r>
              <a:rPr lang="en-US" sz="2000" dirty="0" err="1"/>
              <a:t>dat</a:t>
            </a:r>
            <a:r>
              <a:rPr lang="en-US" sz="2000" dirty="0"/>
              <a:t> op school “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functioneert</a:t>
            </a:r>
            <a:r>
              <a:rPr lang="en-US" sz="2000" dirty="0"/>
              <a:t>”,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thuis</a:t>
            </a:r>
            <a:r>
              <a:rPr lang="en-US" sz="2000" dirty="0"/>
              <a:t> </a:t>
            </a:r>
            <a:r>
              <a:rPr lang="en-US" sz="2000" dirty="0" err="1"/>
              <a:t>vaak</a:t>
            </a:r>
            <a:r>
              <a:rPr lang="en-US" sz="2000" dirty="0"/>
              <a:t>: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A. </a:t>
            </a:r>
            <a:r>
              <a:rPr lang="en-US" sz="2000" dirty="0" err="1"/>
              <a:t>Nog</a:t>
            </a:r>
            <a:r>
              <a:rPr lang="en-US" sz="2000" dirty="0"/>
              <a:t> </a:t>
            </a:r>
            <a:r>
              <a:rPr lang="en-US" sz="2000" dirty="0" err="1"/>
              <a:t>voldoende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over</a:t>
            </a:r>
            <a:br>
              <a:rPr lang="en-US" sz="2000" dirty="0"/>
            </a:br>
            <a:r>
              <a:rPr lang="en-US" sz="2000" dirty="0"/>
              <a:t>B</a:t>
            </a:r>
            <a:r>
              <a:rPr lang="en-US" sz="2000" dirty="0">
                <a:solidFill>
                  <a:schemeClr val="tx1"/>
                </a:solidFill>
              </a:rPr>
              <a:t>. Meer </a:t>
            </a:r>
            <a:r>
              <a:rPr lang="en-US" sz="2000" dirty="0" err="1">
                <a:solidFill>
                  <a:schemeClr val="tx1"/>
                </a:solidFill>
              </a:rPr>
              <a:t>behoefte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prikkels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C. Minder </a:t>
            </a:r>
            <a:r>
              <a:rPr lang="en-US" sz="2000" dirty="0" err="1">
                <a:solidFill>
                  <a:schemeClr val="tx1"/>
                </a:solidFill>
              </a:rPr>
              <a:t>controle</a:t>
            </a:r>
            <a:r>
              <a:rPr lang="en-US" sz="2000" dirty="0">
                <a:solidFill>
                  <a:schemeClr val="tx1"/>
                </a:solidFill>
              </a:rPr>
              <a:t> over </a:t>
            </a:r>
            <a:r>
              <a:rPr lang="en-US" sz="2000" dirty="0" err="1">
                <a:solidFill>
                  <a:schemeClr val="tx1"/>
                </a:solidFill>
              </a:rPr>
              <a:t>emoties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vermoeidheid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Geen extra </a:t>
            </a:r>
            <a:r>
              <a:rPr lang="en-US" sz="2000" dirty="0" err="1">
                <a:solidFill>
                  <a:schemeClr val="tx1"/>
                </a:solidFill>
              </a:rPr>
              <a:t>ondersteuning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nodig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0E6FE-C0D5-7DEF-3C11-34D3856B0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7121" y="2314740"/>
            <a:ext cx="3148925" cy="31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6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F2B22-46F5-5EFE-FAB2-CA0DCCB1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F997-2AEC-8602-DBD3-AAE74CFA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D311C-4DEF-B026-8E33-3FD40B438905}"/>
              </a:ext>
            </a:extLst>
          </p:cNvPr>
          <p:cNvSpPr txBox="1"/>
          <p:nvPr/>
        </p:nvSpPr>
        <p:spPr>
          <a:xfrm>
            <a:off x="296044" y="1692295"/>
            <a:ext cx="3740837" cy="710963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Welk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het </a:t>
            </a:r>
            <a:r>
              <a:rPr lang="en-US" sz="2000" dirty="0" err="1"/>
              <a:t>vaakst</a:t>
            </a:r>
            <a:r>
              <a:rPr lang="en-US" sz="2000" dirty="0"/>
              <a:t> </a:t>
            </a:r>
            <a:r>
              <a:rPr lang="en-US" sz="2000" dirty="0" err="1"/>
              <a:t>verkeerd</a:t>
            </a:r>
            <a:r>
              <a:rPr lang="en-US" sz="2000" dirty="0"/>
              <a:t> </a:t>
            </a:r>
            <a:r>
              <a:rPr lang="en-US" sz="2000" dirty="0" err="1"/>
              <a:t>geïnterpreteerd</a:t>
            </a:r>
            <a:r>
              <a:rPr lang="en-US" sz="2000" dirty="0"/>
              <a:t>?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A. </a:t>
            </a:r>
            <a:r>
              <a:rPr lang="en-US" sz="2000" dirty="0" err="1"/>
              <a:t>Terugtrekken</a:t>
            </a:r>
            <a:br>
              <a:rPr lang="en-US" sz="2000" dirty="0"/>
            </a:br>
            <a:r>
              <a:rPr lang="en-US" sz="2000" dirty="0"/>
              <a:t>B. </a:t>
            </a:r>
            <a:r>
              <a:rPr lang="en-US" sz="2000" dirty="0" err="1"/>
              <a:t>Boosheid</a:t>
            </a:r>
            <a:r>
              <a:rPr lang="en-US" sz="2000" dirty="0"/>
              <a:t> of </a:t>
            </a:r>
            <a:r>
              <a:rPr lang="en-US" sz="2000" dirty="0" err="1"/>
              <a:t>explosief</a:t>
            </a:r>
            <a:r>
              <a:rPr lang="en-US" sz="2000" dirty="0"/>
              <a:t> </a:t>
            </a:r>
            <a:r>
              <a:rPr lang="en-US" sz="2000" dirty="0" err="1"/>
              <a:t>gedrag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C. </a:t>
            </a:r>
            <a:r>
              <a:rPr lang="en-US" sz="2000" dirty="0" err="1">
                <a:solidFill>
                  <a:schemeClr val="tx1"/>
                </a:solidFill>
              </a:rPr>
              <a:t>Vergeetachtigheid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Alle </a:t>
            </a:r>
            <a:r>
              <a:rPr lang="en-US" sz="2000" dirty="0" err="1">
                <a:solidFill>
                  <a:schemeClr val="tx1"/>
                </a:solidFill>
              </a:rPr>
              <a:t>bovenstaande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DD1DB-8EDE-81EC-35AA-D06DF7600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174" y="25155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6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2570-12ED-D5FA-9E8C-C7BC550D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6C1E-38D4-B331-24FD-03C231B5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opgelet</a:t>
            </a:r>
            <a:r>
              <a:rPr lang="en-US" sz="2800" dirty="0">
                <a:latin typeface="Calibri"/>
                <a:ea typeface="Calibri"/>
                <a:cs typeface="Calibri"/>
              </a:rPr>
              <a:t>? ​</a:t>
            </a:r>
            <a:endParaRPr lang="en-US" sz="2800" i="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8587B-2650-5A8D-E5B6-5C1D96328933}"/>
              </a:ext>
            </a:extLst>
          </p:cNvPr>
          <p:cNvSpPr txBox="1"/>
          <p:nvPr/>
        </p:nvSpPr>
        <p:spPr>
          <a:xfrm>
            <a:off x="296044" y="1692295"/>
            <a:ext cx="3740837" cy="738663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  <a:p>
            <a:pPr algn="l"/>
            <a:r>
              <a:rPr lang="en-US" sz="2000" dirty="0" err="1"/>
              <a:t>Overprikkeling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zich</a:t>
            </a:r>
            <a:r>
              <a:rPr lang="en-US" sz="2000" dirty="0"/>
              <a:t> </a:t>
            </a:r>
            <a:r>
              <a:rPr lang="en-US" sz="2000" dirty="0" err="1"/>
              <a:t>uiten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:</a:t>
            </a:r>
            <a:endParaRPr lang="en-US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A. </a:t>
            </a:r>
            <a:r>
              <a:rPr lang="en-US" sz="2000" dirty="0" err="1"/>
              <a:t>Driftbuien</a:t>
            </a:r>
            <a:br>
              <a:rPr lang="en-US" sz="2000" dirty="0"/>
            </a:br>
            <a:r>
              <a:rPr lang="en-US" sz="2000" dirty="0"/>
              <a:t>B. </a:t>
            </a:r>
            <a:r>
              <a:rPr lang="en-US" sz="2000" dirty="0">
                <a:solidFill>
                  <a:schemeClr val="tx1"/>
                </a:solidFill>
              </a:rPr>
              <a:t>Stil </a:t>
            </a:r>
            <a:r>
              <a:rPr lang="en-US" sz="2000" dirty="0" err="1">
                <a:solidFill>
                  <a:schemeClr val="tx1"/>
                </a:solidFill>
              </a:rPr>
              <a:t>worden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C. Hoofdpijn/</a:t>
            </a:r>
            <a:r>
              <a:rPr lang="en-US" sz="2000" dirty="0" err="1">
                <a:solidFill>
                  <a:schemeClr val="tx1"/>
                </a:solidFill>
              </a:rPr>
              <a:t>vermoeidheid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D. Alle </a:t>
            </a:r>
            <a:r>
              <a:rPr lang="en-US" sz="2000" dirty="0" err="1">
                <a:solidFill>
                  <a:schemeClr val="tx1"/>
                </a:solidFill>
              </a:rPr>
              <a:t>bovenstaande</a:t>
            </a:r>
            <a:endParaRPr lang="en-US" dirty="0" err="1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4EEE2-A5D8-8EC6-AD08-7CF6A8DC0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7121" y="2698860"/>
            <a:ext cx="3142940" cy="20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566292" y="476672"/>
            <a:ext cx="7174060" cy="548322"/>
          </a:xfrm>
        </p:spPr>
        <p:txBody>
          <a:bodyPr/>
          <a:lstStyle/>
          <a:p>
            <a:r>
              <a:rPr lang="nl-NL"/>
              <a:t>Bedankt voor alle aandacht!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274" y="1797079"/>
            <a:ext cx="7329213" cy="380485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59632" y="1330331"/>
            <a:ext cx="7036663" cy="5760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l-NL" sz="2000" dirty="0">
                <a:latin typeface="Calibri"/>
                <a:ea typeface="Calibri"/>
                <a:cs typeface="Calibri"/>
              </a:rPr>
              <a:t>Waar heeft u een andere kijk op gekregen?</a:t>
            </a:r>
            <a:endParaRPr lang="nl-NL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3467" y="5665007"/>
            <a:ext cx="7402828" cy="5760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l-NL" sz="2400">
                <a:latin typeface="Calibri"/>
                <a:ea typeface="Calibri"/>
                <a:cs typeface="Calibri"/>
              </a:rPr>
              <a:t>Zijn er vragen?</a:t>
            </a:r>
          </a:p>
        </p:txBody>
      </p:sp>
    </p:spTree>
    <p:extLst>
      <p:ext uri="{BB962C8B-B14F-4D97-AF65-F5344CB8AC3E}">
        <p14:creationId xmlns:p14="http://schemas.microsoft.com/office/powerpoint/2010/main" val="24444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Afsluiting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843" y="2790024"/>
            <a:ext cx="2614416" cy="264989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91259" y="3885536"/>
            <a:ext cx="4572000" cy="203132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nl-NL" dirty="0"/>
              <a:t>Tamarah Vermeulen </a:t>
            </a:r>
            <a:endParaRPr lang="en-US" dirty="0"/>
          </a:p>
          <a:p>
            <a:endParaRPr lang="nl-NL" dirty="0"/>
          </a:p>
          <a:p>
            <a:r>
              <a:rPr lang="nl-NL" dirty="0"/>
              <a:t>en </a:t>
            </a:r>
            <a:endParaRPr lang="en-US" dirty="0"/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 err="1"/>
              <a:t>Geeke</a:t>
            </a:r>
            <a:r>
              <a:rPr lang="nl-NL" dirty="0"/>
              <a:t> </a:t>
            </a:r>
            <a:r>
              <a:rPr lang="nl-NL" dirty="0" err="1"/>
              <a:t>Blenk</a:t>
            </a:r>
            <a:r>
              <a:rPr lang="nl-NL" dirty="0"/>
              <a:t> </a:t>
            </a:r>
          </a:p>
          <a:p>
            <a:r>
              <a:rPr lang="nl-NL" dirty="0"/>
              <a:t>Orthopedagoog en GZ psycholoog Amarant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55E49-4D2F-E0A5-7AFF-E54E18B6CFBE}"/>
              </a:ext>
            </a:extLst>
          </p:cNvPr>
          <p:cNvSpPr txBox="1"/>
          <p:nvPr/>
        </p:nvSpPr>
        <p:spPr>
          <a:xfrm>
            <a:off x="5450287" y="2408842"/>
            <a:ext cx="343674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/>
              <a:t>Aanmelden</a:t>
            </a:r>
            <a:r>
              <a:rPr lang="en-US" b="1" dirty="0"/>
              <a:t>? </a:t>
            </a:r>
          </a:p>
          <a:p>
            <a:pPr algn="l"/>
            <a:endParaRPr lang="en-US" b="1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Ga </a:t>
            </a:r>
            <a:r>
              <a:rPr lang="en-US" err="1">
                <a:solidFill>
                  <a:srgbClr val="000000"/>
                </a:solidFill>
              </a:rPr>
              <a:t>naar</a:t>
            </a:r>
            <a:r>
              <a:rPr lang="en-US" dirty="0">
                <a:solidFill>
                  <a:srgbClr val="000000"/>
                </a:solidFill>
              </a:rPr>
              <a:t> Amarant.nl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aanmelden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kies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voor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err="1">
                <a:solidFill>
                  <a:srgbClr val="000000"/>
                </a:solidFill>
              </a:rPr>
              <a:t>grondslag</a:t>
            </a:r>
            <a:r>
              <a:rPr lang="en-US">
                <a:solidFill>
                  <a:srgbClr val="000000"/>
                </a:solidFill>
              </a:rPr>
              <a:t> NAH en ambulante </a:t>
            </a:r>
            <a:r>
              <a:rPr lang="en-US" err="1">
                <a:solidFill>
                  <a:srgbClr val="000000"/>
                </a:solidFill>
              </a:rPr>
              <a:t>behandeling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>
                <a:solidFill>
                  <a:srgbClr val="000000"/>
                </a:solidFill>
              </a:rPr>
              <a:t>Of bel met Helpdesk </a:t>
            </a: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>
                <a:solidFill>
                  <a:srgbClr val="000000"/>
                </a:solidFill>
              </a:rPr>
              <a:t>088 – 611 99 55</a:t>
            </a:r>
          </a:p>
        </p:txBody>
      </p:sp>
    </p:spTree>
    <p:extLst>
      <p:ext uri="{BB962C8B-B14F-4D97-AF65-F5344CB8AC3E}">
        <p14:creationId xmlns:p14="http://schemas.microsoft.com/office/powerpoint/2010/main" val="187657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19527-BD54-2AB3-73D3-0F29ED309334}"/>
              </a:ext>
            </a:extLst>
          </p:cNvPr>
          <p:cNvSpPr txBox="1"/>
          <p:nvPr/>
        </p:nvSpPr>
        <p:spPr>
          <a:xfrm>
            <a:off x="1188420" y="2563550"/>
            <a:ext cx="566958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“Het </a:t>
            </a:r>
            <a:r>
              <a:rPr lang="en-US" sz="3200" dirty="0" err="1"/>
              <a:t>lijkt</a:t>
            </a:r>
            <a:r>
              <a:rPr lang="en-US" sz="3200" dirty="0"/>
              <a:t> </a:t>
            </a:r>
            <a:r>
              <a:rPr lang="en-US" sz="3200" dirty="0" err="1"/>
              <a:t>soms</a:t>
            </a:r>
            <a:r>
              <a:rPr lang="en-US" sz="3200" dirty="0"/>
              <a:t> </a:t>
            </a:r>
            <a:r>
              <a:rPr lang="en-US" sz="3200" dirty="0" err="1"/>
              <a:t>zeldzaam</a:t>
            </a:r>
            <a:r>
              <a:rPr lang="en-US" sz="3200" dirty="0"/>
              <a:t>… maar </a:t>
            </a:r>
            <a:r>
              <a:rPr lang="en-US" sz="3200" dirty="0" err="1"/>
              <a:t>dat</a:t>
            </a:r>
            <a:r>
              <a:rPr lang="en-US" sz="3200" dirty="0"/>
              <a:t> is het </a:t>
            </a:r>
            <a:r>
              <a:rPr lang="en-US" sz="3200" dirty="0" err="1"/>
              <a:t>niet</a:t>
            </a:r>
            <a:r>
              <a:rPr lang="en-US" sz="3200" dirty="0"/>
              <a:t>.”</a:t>
            </a:r>
          </a:p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171B4-6740-8820-28F0-847953330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961" y="3241735"/>
            <a:ext cx="2646152" cy="26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CFD7-4042-F388-4EAE-BCB231E3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“Het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lijkt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soms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zeldzaam</a:t>
            </a:r>
            <a:r>
              <a:rPr lang="en-US" sz="2800" dirty="0">
                <a:latin typeface="Calibri"/>
                <a:ea typeface="Calibri"/>
                <a:cs typeface="Calibri"/>
              </a:rPr>
              <a:t>… maar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dat</a:t>
            </a:r>
            <a:r>
              <a:rPr lang="en-US" sz="2800" dirty="0">
                <a:latin typeface="Calibri"/>
                <a:ea typeface="Calibri"/>
                <a:cs typeface="Calibri"/>
              </a:rPr>
              <a:t> is het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niet</a:t>
            </a:r>
            <a:r>
              <a:rPr lang="en-US" sz="2800" dirty="0">
                <a:latin typeface="Calibri"/>
                <a:ea typeface="Calibri"/>
                <a:cs typeface="Calibri"/>
              </a:rPr>
              <a:t>.”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577B8-4319-0141-444F-E05891BAFFFA}"/>
              </a:ext>
            </a:extLst>
          </p:cNvPr>
          <p:cNvSpPr txBox="1"/>
          <p:nvPr/>
        </p:nvSpPr>
        <p:spPr>
          <a:xfrm>
            <a:off x="537058" y="1420595"/>
            <a:ext cx="504391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Calibri"/>
                <a:ea typeface="Calibri"/>
                <a:cs typeface="Calibri"/>
              </a:rPr>
              <a:t>In Nederland </a:t>
            </a:r>
            <a:r>
              <a:rPr lang="en-US" dirty="0" err="1">
                <a:latin typeface="Calibri"/>
                <a:ea typeface="Calibri"/>
                <a:cs typeface="Calibri"/>
              </a:rPr>
              <a:t>lopen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jaarlijks</a:t>
            </a:r>
            <a:r>
              <a:rPr lang="en-US" b="1" dirty="0">
                <a:latin typeface="Calibri"/>
                <a:ea typeface="Calibri"/>
                <a:cs typeface="Calibri"/>
              </a:rPr>
              <a:t> ±19.000 </a:t>
            </a:r>
            <a:r>
              <a:rPr lang="en-US" b="1" dirty="0" err="1">
                <a:latin typeface="Calibri"/>
                <a:ea typeface="Calibri"/>
                <a:cs typeface="Calibri"/>
              </a:rPr>
              <a:t>kinderen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en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jongeren</a:t>
            </a:r>
            <a:r>
              <a:rPr lang="en-US" b="1" dirty="0">
                <a:latin typeface="Calibri"/>
                <a:ea typeface="Calibri"/>
                <a:cs typeface="Calibri"/>
              </a:rPr>
              <a:t> NAH op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l"/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> → Dat </a:t>
            </a:r>
            <a:r>
              <a:rPr lang="en-US" b="1" dirty="0" err="1">
                <a:latin typeface="Calibri"/>
                <a:ea typeface="Calibri"/>
                <a:cs typeface="Calibri"/>
              </a:rPr>
              <a:t>zijn</a:t>
            </a:r>
            <a:r>
              <a:rPr lang="en-US" b="1" dirty="0">
                <a:latin typeface="Calibri"/>
                <a:ea typeface="Calibri"/>
                <a:cs typeface="Calibri"/>
              </a:rPr>
              <a:t> 2 </a:t>
            </a:r>
            <a:r>
              <a:rPr lang="en-US" b="1" dirty="0" err="1">
                <a:latin typeface="Calibri"/>
                <a:ea typeface="Calibri"/>
                <a:cs typeface="Calibri"/>
              </a:rPr>
              <a:t>volle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schoolklassen</a:t>
            </a:r>
            <a:r>
              <a:rPr lang="en-US" b="1" dirty="0">
                <a:latin typeface="Calibri"/>
                <a:ea typeface="Calibri"/>
                <a:cs typeface="Calibri"/>
              </a:rPr>
              <a:t> per </a:t>
            </a:r>
            <a:r>
              <a:rPr lang="en-US" b="1" dirty="0" err="1">
                <a:latin typeface="Calibri"/>
                <a:ea typeface="Calibri"/>
                <a:cs typeface="Calibri"/>
              </a:rPr>
              <a:t>dag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 algn="l"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40% van de </a:t>
            </a:r>
            <a:r>
              <a:rPr lang="en-US" b="1" dirty="0" err="1">
                <a:latin typeface="Calibri"/>
                <a:ea typeface="Calibri"/>
                <a:cs typeface="Calibri"/>
              </a:rPr>
              <a:t>gezinnen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ervaart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meer</a:t>
            </a:r>
            <a:r>
              <a:rPr lang="en-US" b="1" dirty="0">
                <a:latin typeface="Calibri"/>
                <a:ea typeface="Calibri"/>
                <a:cs typeface="Calibri"/>
              </a:rPr>
              <a:t> dan </a:t>
            </a:r>
            <a:r>
              <a:rPr lang="en-US" b="1" dirty="0" err="1">
                <a:latin typeface="Calibri"/>
                <a:ea typeface="Calibri"/>
                <a:cs typeface="Calibri"/>
              </a:rPr>
              <a:t>een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jaar</a:t>
            </a:r>
            <a:r>
              <a:rPr lang="en-US" b="1" dirty="0">
                <a:latin typeface="Calibri"/>
                <a:ea typeface="Calibri"/>
                <a:cs typeface="Calibri"/>
              </a:rPr>
              <a:t> later </a:t>
            </a:r>
            <a:r>
              <a:rPr lang="en-US" b="1" dirty="0" err="1">
                <a:latin typeface="Calibri"/>
                <a:ea typeface="Calibri"/>
                <a:cs typeface="Calibri"/>
              </a:rPr>
              <a:t>nog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ernstige</a:t>
            </a:r>
            <a:r>
              <a:rPr lang="en-US" b="1" dirty="0">
                <a:latin typeface="Calibri"/>
                <a:ea typeface="Calibri"/>
                <a:cs typeface="Calibri"/>
              </a:rPr>
              <a:t> stress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pPr algn="l"/>
            <a:r>
              <a:rPr lang="en-US" dirty="0">
                <a:latin typeface="Segoe UI Emoji"/>
                <a:ea typeface="Segoe UI Emoji"/>
                <a:cs typeface="Calibri"/>
              </a:rPr>
              <a:t>👉 </a:t>
            </a:r>
            <a:r>
              <a:rPr lang="en-US" dirty="0">
                <a:latin typeface="Calibri"/>
                <a:ea typeface="Calibri"/>
                <a:cs typeface="Calibri"/>
              </a:rPr>
              <a:t>Laat </a:t>
            </a:r>
            <a:r>
              <a:rPr lang="en-US" dirty="0" err="1">
                <a:latin typeface="Calibri"/>
                <a:ea typeface="Calibri"/>
                <a:cs typeface="Calibri"/>
              </a:rPr>
              <a:t>dit</a:t>
            </a:r>
            <a:r>
              <a:rPr lang="en-US" dirty="0">
                <a:latin typeface="Calibri"/>
                <a:ea typeface="Calibri"/>
                <a:cs typeface="Calibri"/>
              </a:rPr>
              <a:t> even </a:t>
            </a:r>
            <a:r>
              <a:rPr lang="en-US" dirty="0" err="1">
                <a:latin typeface="Calibri"/>
                <a:ea typeface="Calibri"/>
                <a:cs typeface="Calibri"/>
              </a:rPr>
              <a:t>landen</a:t>
            </a:r>
            <a:r>
              <a:rPr lang="en-US" dirty="0">
                <a:latin typeface="Calibri"/>
                <a:ea typeface="Calibri"/>
                <a:cs typeface="Calibri"/>
              </a:rPr>
              <a:t>...</a:t>
            </a:r>
            <a:endParaRPr lang="en-US" dirty="0"/>
          </a:p>
          <a:p>
            <a:pPr algn="l"/>
            <a:endParaRPr lang="en-US" dirty="0">
              <a:latin typeface="Calibri"/>
              <a:ea typeface="Calibri"/>
              <a:cs typeface="Calibri"/>
            </a:endParaRPr>
          </a:p>
          <a:p>
            <a:pPr algn="l"/>
            <a:r>
              <a:rPr lang="en-US" dirty="0">
                <a:latin typeface="Calibri"/>
                <a:ea typeface="Calibri"/>
                <a:cs typeface="Calibri"/>
              </a:rPr>
              <a:t>“We </a:t>
            </a:r>
            <a:r>
              <a:rPr lang="en-US" dirty="0" err="1">
                <a:latin typeface="Calibri"/>
                <a:ea typeface="Calibri"/>
                <a:cs typeface="Calibri"/>
              </a:rPr>
              <a:t>noemen</a:t>
            </a:r>
            <a:r>
              <a:rPr lang="en-US" dirty="0">
                <a:latin typeface="Calibri"/>
                <a:ea typeface="Calibri"/>
                <a:cs typeface="Calibri"/>
              </a:rPr>
              <a:t> het </a:t>
            </a:r>
            <a:r>
              <a:rPr lang="en-US" dirty="0" err="1">
                <a:latin typeface="Calibri"/>
                <a:ea typeface="Calibri"/>
                <a:cs typeface="Calibri"/>
              </a:rPr>
              <a:t>vaak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herstel</a:t>
            </a:r>
            <a:r>
              <a:rPr lang="en-US" dirty="0">
                <a:latin typeface="Calibri"/>
                <a:ea typeface="Calibri"/>
                <a:cs typeface="Calibri"/>
              </a:rPr>
              <a:t>… maar </a:t>
            </a:r>
            <a:r>
              <a:rPr lang="en-US" dirty="0" err="1">
                <a:latin typeface="Calibri"/>
                <a:ea typeface="Calibri"/>
                <a:cs typeface="Calibri"/>
              </a:rPr>
              <a:t>eigenlijk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begint</a:t>
            </a:r>
            <a:r>
              <a:rPr lang="en-US" dirty="0">
                <a:latin typeface="Calibri"/>
                <a:ea typeface="Calibri"/>
                <a:cs typeface="Calibri"/>
              </a:rPr>
              <a:t> het dan pas.”</a:t>
            </a:r>
            <a:endParaRPr lang="en-US"/>
          </a:p>
          <a:p>
            <a:pPr marL="342900" indent="-34290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NAH </a:t>
            </a:r>
            <a:r>
              <a:rPr lang="en-US" dirty="0" err="1">
                <a:latin typeface="Calibri"/>
                <a:ea typeface="Calibri"/>
                <a:cs typeface="Calibri"/>
              </a:rPr>
              <a:t>bij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kinderen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geeft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vaak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langdurige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problemen</a:t>
            </a:r>
            <a:r>
              <a:rPr lang="en-US" b="1" dirty="0">
                <a:latin typeface="Calibri"/>
                <a:ea typeface="Calibri"/>
                <a:cs typeface="Calibri"/>
              </a:rPr>
              <a:t> in </a:t>
            </a:r>
            <a:r>
              <a:rPr lang="en-US" b="1" dirty="0" err="1">
                <a:latin typeface="Calibri"/>
                <a:ea typeface="Calibri"/>
                <a:cs typeface="Calibri"/>
              </a:rPr>
              <a:t>gedrag</a:t>
            </a:r>
            <a:r>
              <a:rPr lang="en-US" b="1" dirty="0">
                <a:latin typeface="Calibri"/>
                <a:ea typeface="Calibri"/>
                <a:cs typeface="Calibri"/>
              </a:rPr>
              <a:t>, </a:t>
            </a:r>
            <a:r>
              <a:rPr lang="en-US" b="1" dirty="0" err="1">
                <a:latin typeface="Calibri"/>
                <a:ea typeface="Calibri"/>
                <a:cs typeface="Calibri"/>
              </a:rPr>
              <a:t>aandacht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en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leren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 algn="l">
              <a:buChar char="•"/>
            </a:pPr>
            <a:r>
              <a:rPr lang="en-US" dirty="0" err="1">
                <a:latin typeface="Calibri"/>
                <a:ea typeface="Calibri"/>
                <a:cs typeface="Calibri"/>
              </a:rPr>
              <a:t>Problemen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worden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latin typeface="Calibri"/>
                <a:ea typeface="Calibri"/>
                <a:cs typeface="Calibri"/>
              </a:rPr>
              <a:t>pas </a:t>
            </a:r>
            <a:r>
              <a:rPr lang="en-US" b="1" dirty="0" err="1">
                <a:latin typeface="Calibri"/>
                <a:ea typeface="Calibri"/>
                <a:cs typeface="Calibri"/>
              </a:rPr>
              <a:t>jaren</a:t>
            </a:r>
            <a:r>
              <a:rPr lang="en-US" b="1" dirty="0">
                <a:latin typeface="Calibri"/>
                <a:ea typeface="Calibri"/>
                <a:cs typeface="Calibri"/>
              </a:rPr>
              <a:t> later </a:t>
            </a:r>
            <a:r>
              <a:rPr lang="en-US" b="1" dirty="0" err="1">
                <a:latin typeface="Calibri"/>
                <a:ea typeface="Calibri"/>
                <a:cs typeface="Calibri"/>
              </a:rPr>
              <a:t>zichtbaar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juist</a:t>
            </a:r>
            <a:r>
              <a:rPr lang="en-US" dirty="0">
                <a:latin typeface="Calibri"/>
                <a:ea typeface="Calibri"/>
                <a:cs typeface="Calibri"/>
              </a:rPr>
              <a:t> door </a:t>
            </a:r>
            <a:r>
              <a:rPr lang="en-US" dirty="0" err="1">
                <a:latin typeface="Calibri"/>
                <a:ea typeface="Calibri"/>
                <a:cs typeface="Calibri"/>
              </a:rPr>
              <a:t>ontwikkeling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endParaRPr lang="en-US"/>
          </a:p>
          <a:p>
            <a:pPr marL="342900" indent="-34290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Ook mild </a:t>
            </a:r>
            <a:r>
              <a:rPr lang="en-US" dirty="0" err="1">
                <a:latin typeface="Calibri"/>
                <a:ea typeface="Calibri"/>
                <a:cs typeface="Calibri"/>
              </a:rPr>
              <a:t>letsel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blijvende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klachten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geven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ABD96-4524-5C49-C762-752EC03CBD56}"/>
              </a:ext>
            </a:extLst>
          </p:cNvPr>
          <p:cNvSpPr txBox="1"/>
          <p:nvPr/>
        </p:nvSpPr>
        <p:spPr>
          <a:xfrm>
            <a:off x="5990261" y="2076757"/>
            <a:ext cx="289917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Calibri"/>
                <a:ea typeface="Calibri"/>
                <a:cs typeface="Calibri"/>
              </a:rPr>
              <a:t>“Dus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een</a:t>
            </a:r>
            <a:r>
              <a:rPr lang="en-US" sz="1600" dirty="0">
                <a:latin typeface="Calibri"/>
                <a:ea typeface="Calibri"/>
                <a:cs typeface="Calibri"/>
              </a:rPr>
              <a:t> kind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dat</a:t>
            </a:r>
            <a:r>
              <a:rPr lang="en-US" sz="1600" dirty="0">
                <a:latin typeface="Calibri"/>
                <a:ea typeface="Calibri"/>
                <a:cs typeface="Calibri"/>
              </a:rPr>
              <a:t> ‘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goed</a:t>
            </a:r>
            <a:r>
              <a:rPr lang="en-US" sz="1600" dirty="0">
                <a:latin typeface="Calibri"/>
                <a:ea typeface="Calibri"/>
                <a:cs typeface="Calibri"/>
              </a:rPr>
              <a:t>’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uit</a:t>
            </a:r>
            <a:r>
              <a:rPr lang="en-US" sz="1600" dirty="0">
                <a:latin typeface="Calibri"/>
                <a:ea typeface="Calibri"/>
                <a:cs typeface="Calibri"/>
              </a:rPr>
              <a:t> het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ziekenhuis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komt</a:t>
            </a:r>
            <a:r>
              <a:rPr lang="en-US" sz="1600" dirty="0">
                <a:latin typeface="Calibri"/>
                <a:ea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kan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thuis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juist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vastlopen</a:t>
            </a:r>
            <a:r>
              <a:rPr lang="en-US" sz="1600" dirty="0">
                <a:latin typeface="Calibri"/>
                <a:ea typeface="Calibri"/>
                <a:cs typeface="Calibri"/>
              </a:rPr>
              <a:t>.”</a:t>
            </a:r>
            <a:endParaRPr lang="en-US" sz="1600"/>
          </a:p>
          <a:p>
            <a:pPr algn="l"/>
            <a:endParaRPr lang="en-US" sz="1600" dirty="0">
              <a:latin typeface="Calibri"/>
              <a:ea typeface="Calibri"/>
              <a:cs typeface="Calibri"/>
            </a:endParaRPr>
          </a:p>
          <a:p>
            <a:pPr algn="l"/>
            <a:r>
              <a:rPr lang="en-US" sz="1600" dirty="0">
                <a:latin typeface="Calibri"/>
                <a:ea typeface="Calibri"/>
                <a:cs typeface="Calibri"/>
              </a:rPr>
              <a:t>“En dan het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gezin</a:t>
            </a:r>
            <a:r>
              <a:rPr lang="en-US" sz="1600" dirty="0">
                <a:latin typeface="Calibri"/>
                <a:ea typeface="Calibri"/>
                <a:cs typeface="Calibri"/>
              </a:rPr>
              <a:t>… want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daar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hebben</a:t>
            </a:r>
            <a:r>
              <a:rPr lang="en-US" sz="1600" dirty="0">
                <a:latin typeface="Calibri"/>
                <a:ea typeface="Calibri"/>
                <a:cs typeface="Calibri"/>
              </a:rPr>
              <a:t> we het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vandaag</a:t>
            </a:r>
            <a:r>
              <a:rPr lang="en-US" sz="1600" dirty="0">
                <a:latin typeface="Calibri"/>
                <a:ea typeface="Calibri"/>
                <a:cs typeface="Calibri"/>
              </a:rPr>
              <a:t> over.”</a:t>
            </a:r>
            <a:endParaRPr lang="en-US" sz="1600" dirty="0"/>
          </a:p>
          <a:p>
            <a:pPr algn="l"/>
            <a:endParaRPr lang="en-US" dirty="0"/>
          </a:p>
        </p:txBody>
      </p:sp>
      <p:pic>
        <p:nvPicPr>
          <p:cNvPr id="4" name="Picture 3" descr="1,6 miljoen brein rechtenvrije illustraties, stockfoto's en ...">
            <a:extLst>
              <a:ext uri="{FF2B5EF4-FFF2-40B4-BE49-F238E27FC236}">
                <a16:creationId xmlns:a16="http://schemas.microsoft.com/office/drawing/2014/main" id="{4C3E09B0-6A86-1F4B-28CB-22F336E24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00" y="4506942"/>
            <a:ext cx="24479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4AF49-4437-E431-4A9D-BADBD2357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5137-0A9F-C0EA-C2DB-0F40D547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“Het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lijkt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soms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zeldzaam</a:t>
            </a:r>
            <a:r>
              <a:rPr lang="en-US" sz="2800" dirty="0">
                <a:latin typeface="Calibri"/>
                <a:ea typeface="Calibri"/>
                <a:cs typeface="Calibri"/>
              </a:rPr>
              <a:t>… maar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dat</a:t>
            </a:r>
            <a:r>
              <a:rPr lang="en-US" sz="2800" dirty="0">
                <a:latin typeface="Calibri"/>
                <a:ea typeface="Calibri"/>
                <a:cs typeface="Calibri"/>
              </a:rPr>
              <a:t> is het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niet</a:t>
            </a:r>
            <a:r>
              <a:rPr lang="en-US" sz="2800" dirty="0">
                <a:latin typeface="Calibri"/>
                <a:ea typeface="Calibri"/>
                <a:cs typeface="Calibri"/>
              </a:rPr>
              <a:t>.”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ABA1F-E461-C23E-085D-7F130AD1BA24}"/>
              </a:ext>
            </a:extLst>
          </p:cNvPr>
          <p:cNvSpPr txBox="1"/>
          <p:nvPr/>
        </p:nvSpPr>
        <p:spPr>
          <a:xfrm>
            <a:off x="537058" y="1420595"/>
            <a:ext cx="6592161" cy="338554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ptos"/>
                <a:ea typeface="Calibri"/>
                <a:cs typeface="Calibri"/>
              </a:rPr>
              <a:t>NAH </a:t>
            </a:r>
            <a:r>
              <a:rPr lang="en-US" sz="1600" dirty="0" err="1">
                <a:latin typeface="Aptos"/>
                <a:ea typeface="Calibri"/>
                <a:cs typeface="Calibri"/>
              </a:rPr>
              <a:t>heeft</a:t>
            </a:r>
            <a:r>
              <a:rPr lang="en-US" sz="1600" dirty="0">
                <a:latin typeface="Aptos"/>
                <a:ea typeface="Calibri"/>
                <a:cs typeface="Calibri"/>
              </a:rPr>
              <a:t> </a:t>
            </a:r>
            <a:r>
              <a:rPr lang="en-US" sz="1600" b="1" dirty="0" err="1">
                <a:latin typeface="Aptos"/>
                <a:ea typeface="Calibri"/>
                <a:cs typeface="Calibri"/>
              </a:rPr>
              <a:t>grote</a:t>
            </a:r>
            <a:r>
              <a:rPr lang="en-US" sz="1600" b="1" dirty="0">
                <a:latin typeface="Aptos"/>
                <a:ea typeface="Calibri"/>
                <a:cs typeface="Calibri"/>
              </a:rPr>
              <a:t> impact op </a:t>
            </a:r>
            <a:r>
              <a:rPr lang="en-US" sz="1600" b="1" dirty="0" err="1">
                <a:latin typeface="Aptos"/>
                <a:ea typeface="Calibri"/>
                <a:cs typeface="Calibri"/>
              </a:rPr>
              <a:t>ouders</a:t>
            </a:r>
            <a:r>
              <a:rPr lang="en-US" sz="1600" b="1" dirty="0">
                <a:latin typeface="Aptos"/>
                <a:ea typeface="Calibri"/>
                <a:cs typeface="Calibri"/>
              </a:rPr>
              <a:t>, </a:t>
            </a:r>
            <a:r>
              <a:rPr lang="en-US" sz="1600" b="1" dirty="0" err="1">
                <a:latin typeface="Aptos"/>
                <a:ea typeface="Calibri"/>
                <a:cs typeface="Calibri"/>
              </a:rPr>
              <a:t>relatie</a:t>
            </a:r>
            <a:r>
              <a:rPr lang="en-US" sz="1600" b="1" dirty="0">
                <a:latin typeface="Aptos"/>
                <a:ea typeface="Calibri"/>
                <a:cs typeface="Calibri"/>
              </a:rPr>
              <a:t> </a:t>
            </a:r>
            <a:r>
              <a:rPr lang="en-US" sz="1600" b="1" dirty="0" err="1">
                <a:latin typeface="Aptos"/>
                <a:ea typeface="Calibri"/>
                <a:cs typeface="Calibri"/>
              </a:rPr>
              <a:t>en</a:t>
            </a:r>
            <a:r>
              <a:rPr lang="en-US" sz="1600" b="1" dirty="0">
                <a:latin typeface="Aptos"/>
                <a:ea typeface="Calibri"/>
                <a:cs typeface="Calibri"/>
              </a:rPr>
              <a:t> </a:t>
            </a:r>
            <a:r>
              <a:rPr lang="en-US" sz="1600" b="1" dirty="0" err="1">
                <a:latin typeface="Aptos"/>
                <a:ea typeface="Calibri"/>
                <a:cs typeface="Calibri"/>
              </a:rPr>
              <a:t>gezinsfunctioneren</a:t>
            </a:r>
            <a:r>
              <a:rPr lang="en-US" sz="1200" dirty="0">
                <a:latin typeface="Aptos"/>
                <a:ea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6FC7D-1116-A3E3-DAB9-393DCFE95EB6}"/>
              </a:ext>
            </a:extLst>
          </p:cNvPr>
          <p:cNvSpPr txBox="1"/>
          <p:nvPr/>
        </p:nvSpPr>
        <p:spPr>
          <a:xfrm>
            <a:off x="246112" y="1950530"/>
            <a:ext cx="6166133" cy="769441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/>
              <a:t>Broers &amp; </a:t>
            </a:r>
            <a:r>
              <a:rPr lang="en-US" sz="1600" b="1" dirty="0" err="1"/>
              <a:t>zussen</a:t>
            </a:r>
            <a:r>
              <a:rPr lang="en-US" sz="1600" b="1" dirty="0"/>
              <a:t> </a:t>
            </a:r>
            <a:r>
              <a:rPr lang="en-US" sz="1600" b="1" dirty="0" err="1"/>
              <a:t>zijn</a:t>
            </a:r>
            <a:r>
              <a:rPr lang="en-US" sz="1600" b="1" dirty="0"/>
              <a:t> heel </a:t>
            </a:r>
            <a:r>
              <a:rPr lang="en-US" sz="1600" b="1" dirty="0" err="1"/>
              <a:t>belangrijk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vaak</a:t>
            </a:r>
            <a:r>
              <a:rPr lang="en-US" sz="1600" b="1" dirty="0"/>
              <a:t> </a:t>
            </a:r>
            <a:r>
              <a:rPr lang="en-US" sz="1600" b="1" dirty="0" err="1"/>
              <a:t>onderschat</a:t>
            </a:r>
            <a:r>
              <a:rPr lang="en-US" sz="1600" b="1" dirty="0"/>
              <a:t>)</a:t>
            </a:r>
            <a:endParaRPr lang="en-US" sz="1600" dirty="0"/>
          </a:p>
          <a:p>
            <a:pPr algn="l"/>
            <a:r>
              <a:rPr lang="en-US" sz="1600" dirty="0"/>
              <a:t>“En </a:t>
            </a:r>
            <a:r>
              <a:rPr lang="en-US" sz="1600" dirty="0" err="1"/>
              <a:t>misschien</a:t>
            </a:r>
            <a:r>
              <a:rPr lang="en-US" sz="1600" dirty="0"/>
              <a:t> </a:t>
            </a:r>
            <a:r>
              <a:rPr lang="en-US" sz="1600" dirty="0" err="1"/>
              <a:t>wel</a:t>
            </a:r>
            <a:r>
              <a:rPr lang="en-US" sz="1600" dirty="0"/>
              <a:t> de </a:t>
            </a:r>
            <a:r>
              <a:rPr lang="en-US" sz="1600" dirty="0" err="1"/>
              <a:t>meest</a:t>
            </a:r>
            <a:r>
              <a:rPr lang="en-US" sz="1600" dirty="0"/>
              <a:t> </a:t>
            </a:r>
            <a:r>
              <a:rPr lang="en-US" sz="1600" dirty="0" err="1"/>
              <a:t>stille</a:t>
            </a:r>
            <a:r>
              <a:rPr lang="en-US" sz="1600" dirty="0"/>
              <a:t> </a:t>
            </a:r>
            <a:r>
              <a:rPr lang="en-US" sz="1600" dirty="0" err="1"/>
              <a:t>groep</a:t>
            </a:r>
            <a:r>
              <a:rPr lang="en-US" sz="1600" dirty="0"/>
              <a:t>…”</a:t>
            </a:r>
          </a:p>
          <a:p>
            <a:pPr algn="l"/>
            <a:endParaRPr lang="en-US" sz="12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01BC5-9ED7-781D-73A0-E504265590CC}"/>
              </a:ext>
            </a:extLst>
          </p:cNvPr>
          <p:cNvSpPr txBox="1"/>
          <p:nvPr/>
        </p:nvSpPr>
        <p:spPr>
          <a:xfrm>
            <a:off x="255447" y="2911352"/>
            <a:ext cx="4316553" cy="1477328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Times New Roman"/>
              </a:rPr>
              <a:t>Zorg </a:t>
            </a:r>
            <a:r>
              <a:rPr lang="en-US" dirty="0" err="1">
                <a:ea typeface="Times New Roman"/>
              </a:rPr>
              <a:t>voor</a:t>
            </a:r>
            <a:r>
              <a:rPr lang="en-US" dirty="0">
                <a:ea typeface="Times New Roman"/>
              </a:rPr>
              <a:t> </a:t>
            </a:r>
            <a:r>
              <a:rPr lang="en-US" dirty="0" err="1">
                <a:ea typeface="Times New Roman"/>
              </a:rPr>
              <a:t>een</a:t>
            </a:r>
            <a:r>
              <a:rPr lang="en-US" dirty="0">
                <a:ea typeface="Times New Roman"/>
              </a:rPr>
              <a:t> kind met NAH </a:t>
            </a:r>
            <a:r>
              <a:rPr lang="en-US" dirty="0" err="1">
                <a:ea typeface="Times New Roman"/>
              </a:rPr>
              <a:t>vraagt</a:t>
            </a:r>
            <a:r>
              <a:rPr lang="en-US" dirty="0">
                <a:ea typeface="Times New Roman"/>
              </a:rPr>
              <a:t> </a:t>
            </a:r>
            <a:endParaRPr lang="en-US" b="1" dirty="0" err="1">
              <a:ea typeface="Times New Roman"/>
            </a:endParaRPr>
          </a:p>
          <a:p>
            <a:pPr lvl="0"/>
            <a:r>
              <a:rPr lang="en-US" b="1" dirty="0" err="1">
                <a:ea typeface="Times New Roman"/>
              </a:rPr>
              <a:t>langdurige</a:t>
            </a:r>
            <a:r>
              <a:rPr lang="en-US" b="1" dirty="0">
                <a:ea typeface="Times New Roman"/>
              </a:rPr>
              <a:t> </a:t>
            </a:r>
            <a:r>
              <a:rPr lang="en-US" b="1" dirty="0" err="1">
                <a:ea typeface="Times New Roman"/>
              </a:rPr>
              <a:t>betrokkenheid</a:t>
            </a:r>
            <a:r>
              <a:rPr lang="en-US" b="1" dirty="0">
                <a:ea typeface="Times New Roman"/>
              </a:rPr>
              <a:t> van </a:t>
            </a:r>
            <a:r>
              <a:rPr lang="en-US" b="1" dirty="0" err="1">
                <a:ea typeface="Times New Roman"/>
              </a:rPr>
              <a:t>ouders</a:t>
            </a:r>
            <a:endParaRPr lang="en-US" b="1" dirty="0">
              <a:solidFill>
                <a:srgbClr val="000000"/>
              </a:solidFill>
              <a:ea typeface="Times New Roman"/>
            </a:endParaRPr>
          </a:p>
          <a:p>
            <a:pPr lvl="0"/>
            <a:endParaRPr lang="en-US" dirty="0">
              <a:ea typeface="Times New Roman"/>
            </a:endParaRPr>
          </a:p>
          <a:p>
            <a:r>
              <a:rPr lang="en-US" dirty="0">
                <a:ea typeface="Times New Roman"/>
              </a:rPr>
              <a:t>...</a:t>
            </a:r>
            <a:r>
              <a:rPr lang="en-US" dirty="0" err="1">
                <a:ea typeface="Times New Roman"/>
              </a:rPr>
              <a:t>aanpassing</a:t>
            </a:r>
            <a:r>
              <a:rPr lang="en-US" dirty="0">
                <a:ea typeface="Times New Roman"/>
              </a:rPr>
              <a:t> of </a:t>
            </a:r>
            <a:r>
              <a:rPr lang="en-US" dirty="0" err="1">
                <a:ea typeface="Times New Roman"/>
              </a:rPr>
              <a:t>verlies</a:t>
            </a:r>
            <a:r>
              <a:rPr lang="en-US" dirty="0">
                <a:ea typeface="Times New Roman"/>
              </a:rPr>
              <a:t> van </a:t>
            </a:r>
            <a:r>
              <a:rPr lang="en-US" dirty="0" err="1">
                <a:ea typeface="Times New Roman"/>
              </a:rPr>
              <a:t>werk</a:t>
            </a:r>
            <a:endParaRPr lang="en-US" dirty="0">
              <a:ea typeface="Times New Roman"/>
            </a:endParaRPr>
          </a:p>
          <a:p>
            <a:pPr lvl="1"/>
            <a:r>
              <a:rPr lang="en-US" dirty="0">
                <a:ea typeface="Times New Roman"/>
              </a:rPr>
              <a:t>…</a:t>
            </a:r>
            <a:r>
              <a:rPr lang="en-US" dirty="0" err="1">
                <a:ea typeface="Times New Roman"/>
              </a:rPr>
              <a:t>chronische</a:t>
            </a:r>
            <a:r>
              <a:rPr lang="en-US" dirty="0">
                <a:ea typeface="Times New Roman"/>
              </a:rPr>
              <a:t> </a:t>
            </a:r>
            <a:r>
              <a:rPr lang="en-US" dirty="0" err="1">
                <a:ea typeface="Times New Roman"/>
              </a:rPr>
              <a:t>belasting</a:t>
            </a:r>
            <a:r>
              <a:rPr lang="en-US" dirty="0">
                <a:ea typeface="Times New Roman"/>
              </a:rPr>
              <a:t> </a:t>
            </a:r>
            <a:r>
              <a:rPr lang="en-US" dirty="0" err="1">
                <a:ea typeface="Times New Roman"/>
              </a:rPr>
              <a:t>en</a:t>
            </a:r>
            <a:r>
              <a:rPr lang="en-US" dirty="0">
                <a:ea typeface="Times New Roman"/>
              </a:rPr>
              <a:t> </a:t>
            </a:r>
            <a:r>
              <a:rPr lang="en-US" dirty="0" err="1">
                <a:ea typeface="Times New Roman"/>
              </a:rPr>
              <a:t>vermoeidheid</a:t>
            </a:r>
            <a:endParaRPr lang="en-US" sz="1200" dirty="0" err="1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31A7F-A4FC-3F5E-8C63-36B0C8F0CADF}"/>
              </a:ext>
            </a:extLst>
          </p:cNvPr>
          <p:cNvSpPr txBox="1"/>
          <p:nvPr/>
        </p:nvSpPr>
        <p:spPr>
          <a:xfrm>
            <a:off x="4498962" y="3188351"/>
            <a:ext cx="4565935" cy="923330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“En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terwijl</a:t>
            </a:r>
            <a:r>
              <a:rPr lang="en-US" dirty="0"/>
              <a:t> het </a:t>
            </a:r>
            <a:r>
              <a:rPr lang="en-US" dirty="0" err="1"/>
              <a:t>gezin</a:t>
            </a:r>
            <a:r>
              <a:rPr lang="en-US" dirty="0"/>
              <a:t> ‘</a:t>
            </a:r>
            <a:r>
              <a:rPr lang="en-US" dirty="0" err="1"/>
              <a:t>gewoon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’.”</a:t>
            </a:r>
          </a:p>
          <a:p>
            <a:pPr>
              <a:buFont typeface=""/>
              <a:buChar char="•"/>
            </a:pPr>
            <a:endParaRPr lang="en-US" b="1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E9704-4596-116A-EF46-ABFFC2D1FFF0}"/>
              </a:ext>
            </a:extLst>
          </p:cNvPr>
          <p:cNvSpPr txBox="1"/>
          <p:nvPr/>
        </p:nvSpPr>
        <p:spPr>
          <a:xfrm>
            <a:off x="2348345" y="4520045"/>
            <a:ext cx="5257800" cy="1754326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“We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hier</a:t>
            </a:r>
            <a:r>
              <a:rPr lang="en-US" sz="2400" dirty="0"/>
              <a:t> </a:t>
            </a:r>
            <a:r>
              <a:rPr lang="en-US" sz="2400" dirty="0" err="1"/>
              <a:t>cijfers</a:t>
            </a:r>
            <a:r>
              <a:rPr lang="en-US" sz="2400" dirty="0"/>
              <a:t> over </a:t>
            </a:r>
            <a:r>
              <a:rPr lang="en-US" sz="2400" dirty="0" err="1"/>
              <a:t>geven</a:t>
            </a:r>
            <a:r>
              <a:rPr lang="en-US" sz="2400" dirty="0"/>
              <a:t>…</a:t>
            </a:r>
            <a:br>
              <a:rPr lang="en-US" sz="2400" dirty="0"/>
            </a:br>
            <a:r>
              <a:rPr lang="en-US" sz="2400" dirty="0"/>
              <a:t> maar wat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écht</a:t>
            </a:r>
            <a:r>
              <a:rPr lang="en-US" sz="2400" dirty="0"/>
              <a:t> </a:t>
            </a:r>
            <a:r>
              <a:rPr lang="en-US" sz="2400" dirty="0" err="1"/>
              <a:t>betekent</a:t>
            </a:r>
            <a:r>
              <a:rPr lang="en-US" sz="2400" dirty="0"/>
              <a:t>, </a:t>
            </a:r>
            <a:r>
              <a:rPr lang="en-US" sz="2400" dirty="0" err="1"/>
              <a:t>voel</a:t>
            </a:r>
            <a:r>
              <a:rPr lang="en-US" sz="2400" dirty="0"/>
              <a:t> je pas </a:t>
            </a:r>
            <a:r>
              <a:rPr lang="en-US" sz="2400" dirty="0" err="1"/>
              <a:t>als</a:t>
            </a:r>
            <a:r>
              <a:rPr lang="en-US" sz="2400" dirty="0"/>
              <a:t> je er </a:t>
            </a:r>
            <a:r>
              <a:rPr lang="en-US" sz="2400" dirty="0" err="1"/>
              <a:t>middenin</a:t>
            </a:r>
            <a:r>
              <a:rPr lang="en-US" sz="2400" dirty="0"/>
              <a:t> </a:t>
            </a:r>
            <a:r>
              <a:rPr lang="en-US" sz="2400" dirty="0" err="1"/>
              <a:t>staat</a:t>
            </a:r>
            <a:r>
              <a:rPr lang="en-US" sz="2400" dirty="0"/>
              <a:t>.”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74C7-40CF-3EA9-3674-21455437F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0F00-9E65-74E6-AAAB-5D4019CB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Even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voorstellen</a:t>
            </a:r>
            <a:r>
              <a:rPr lang="en-US" sz="2800" dirty="0">
                <a:latin typeface="Calibri"/>
                <a:ea typeface="Calibri"/>
                <a:cs typeface="Calibri"/>
              </a:rPr>
              <a:t> : Tamarah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3859A-E904-771B-296A-03B80DED2727}"/>
              </a:ext>
            </a:extLst>
          </p:cNvPr>
          <p:cNvSpPr txBox="1"/>
          <p:nvPr/>
        </p:nvSpPr>
        <p:spPr>
          <a:xfrm>
            <a:off x="4556315" y="1266266"/>
            <a:ext cx="4322729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Waar</a:t>
            </a:r>
            <a:r>
              <a:rPr lang="en-US" sz="1600" b="1" dirty="0">
                <a:solidFill>
                  <a:schemeClr val="tx1"/>
                </a:solidFill>
              </a:rPr>
              <a:t> of </a:t>
            </a:r>
            <a:r>
              <a:rPr lang="en-US" sz="1600" b="1" dirty="0" err="1">
                <a:solidFill>
                  <a:schemeClr val="tx1"/>
                </a:solidFill>
              </a:rPr>
              <a:t>niet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waar</a:t>
            </a:r>
            <a:r>
              <a:rPr lang="en-US" sz="1600" b="1" dirty="0">
                <a:solidFill>
                  <a:schemeClr val="tx1"/>
                </a:solidFill>
              </a:rPr>
              <a:t>?</a:t>
            </a:r>
          </a:p>
          <a:p>
            <a:pPr marL="342900" indent="-342900" algn="l">
              <a:buChar char="•"/>
            </a:pPr>
            <a:endParaRPr lang="en-US" sz="1600" dirty="0">
              <a:solidFill>
                <a:srgbClr val="3A7C22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Een kind met NAH 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er </a:t>
            </a:r>
            <a:r>
              <a:rPr lang="en-US" sz="1600" dirty="0" err="1">
                <a:solidFill>
                  <a:schemeClr val="tx1"/>
                </a:solidFill>
              </a:rPr>
              <a:t>aan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buitenkant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volledig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gezond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uitzien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Vermoeidheid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bij</a:t>
            </a:r>
            <a:r>
              <a:rPr lang="en-US" sz="1600" dirty="0">
                <a:solidFill>
                  <a:schemeClr val="tx1"/>
                </a:solidFill>
              </a:rPr>
              <a:t> NAH is </a:t>
            </a:r>
            <a:r>
              <a:rPr lang="en-US" sz="1600" dirty="0" err="1">
                <a:solidFill>
                  <a:schemeClr val="tx1"/>
                </a:solidFill>
              </a:rPr>
              <a:t>meestal</a:t>
            </a:r>
            <a:r>
              <a:rPr lang="en-US" sz="1600" dirty="0">
                <a:solidFill>
                  <a:schemeClr val="tx1"/>
                </a:solidFill>
              </a:rPr>
              <a:t> op </a:t>
            </a:r>
            <a:r>
              <a:rPr lang="en-US" sz="1600" dirty="0" err="1">
                <a:solidFill>
                  <a:schemeClr val="tx1"/>
                </a:solidFill>
              </a:rPr>
              <a:t>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lossen</a:t>
            </a:r>
            <a:r>
              <a:rPr lang="en-US" sz="1600" dirty="0">
                <a:solidFill>
                  <a:schemeClr val="tx1"/>
                </a:solidFill>
              </a:rPr>
              <a:t> met </a:t>
            </a:r>
            <a:r>
              <a:rPr lang="en-US" sz="1600" dirty="0" err="1">
                <a:solidFill>
                  <a:schemeClr val="tx1"/>
                </a:solidFill>
              </a:rPr>
              <a:t>voldoende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slaap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Als </a:t>
            </a:r>
            <a:r>
              <a:rPr lang="en-US" sz="1600" dirty="0" err="1">
                <a:solidFill>
                  <a:schemeClr val="tx1"/>
                </a:solidFill>
              </a:rPr>
              <a:t>een</a:t>
            </a:r>
            <a:r>
              <a:rPr lang="en-US" sz="1600" dirty="0">
                <a:solidFill>
                  <a:schemeClr val="tx1"/>
                </a:solidFill>
              </a:rPr>
              <a:t> kind </a:t>
            </a:r>
            <a:r>
              <a:rPr lang="en-US" sz="1600" dirty="0" err="1">
                <a:solidFill>
                  <a:schemeClr val="tx1"/>
                </a:solidFill>
              </a:rPr>
              <a:t>goed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gamen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valt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concentratie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wel</a:t>
            </a:r>
            <a:r>
              <a:rPr lang="en-US" sz="1600" dirty="0">
                <a:solidFill>
                  <a:schemeClr val="tx1"/>
                </a:solidFill>
              </a:rPr>
              <a:t> mee.</a:t>
            </a:r>
            <a:endParaRPr lang="en-US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NAH </a:t>
            </a:r>
            <a:r>
              <a:rPr lang="en-US" sz="1600" dirty="0" err="1">
                <a:solidFill>
                  <a:schemeClr val="tx1"/>
                </a:solidFill>
              </a:rPr>
              <a:t>beïnvloedt</a:t>
            </a:r>
            <a:r>
              <a:rPr lang="en-US" sz="1600" dirty="0">
                <a:solidFill>
                  <a:schemeClr val="tx1"/>
                </a:solidFill>
              </a:rPr>
              <a:t> het hele </a:t>
            </a:r>
            <a:r>
              <a:rPr lang="en-US" sz="1600" dirty="0" err="1">
                <a:solidFill>
                  <a:schemeClr val="tx1"/>
                </a:solidFill>
              </a:rPr>
              <a:t>gezin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Overprikkeling</a:t>
            </a:r>
            <a:r>
              <a:rPr lang="en-US" sz="1600" dirty="0">
                <a:solidFill>
                  <a:schemeClr val="tx1"/>
                </a:solidFill>
              </a:rPr>
              <a:t> is </a:t>
            </a:r>
            <a:r>
              <a:rPr lang="en-US" sz="1600" dirty="0" err="1">
                <a:solidFill>
                  <a:schemeClr val="tx1"/>
                </a:solidFill>
              </a:rPr>
              <a:t>altijd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zichtbaar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Herstel</a:t>
            </a:r>
            <a:r>
              <a:rPr lang="en-US" sz="1600" dirty="0">
                <a:solidFill>
                  <a:schemeClr val="tx1"/>
                </a:solidFill>
              </a:rPr>
              <a:t> van NAH </a:t>
            </a:r>
            <a:r>
              <a:rPr lang="en-US" sz="1600" dirty="0" err="1">
                <a:solidFill>
                  <a:schemeClr val="tx1"/>
                </a:solidFill>
              </a:rPr>
              <a:t>stopt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meestal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revalidatieperiode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Een </a:t>
            </a:r>
            <a:r>
              <a:rPr lang="en-US" sz="1600" dirty="0" err="1">
                <a:solidFill>
                  <a:schemeClr val="tx1"/>
                </a:solidFill>
              </a:rPr>
              <a:t>busje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gewoon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dagelijks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leven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behouden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Een kind 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thuis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volledig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instorten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terwijl</a:t>
            </a:r>
            <a:r>
              <a:rPr lang="en-US" sz="1600" dirty="0">
                <a:solidFill>
                  <a:schemeClr val="tx1"/>
                </a:solidFill>
              </a:rPr>
              <a:t> professionals </a:t>
            </a:r>
            <a:r>
              <a:rPr lang="en-US" sz="1600" dirty="0" err="1">
                <a:solidFill>
                  <a:schemeClr val="tx1"/>
                </a:solidFill>
              </a:rPr>
              <a:t>overdag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weinig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signalen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zien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342900" indent="-342900" algn="l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Als </a:t>
            </a:r>
            <a:r>
              <a:rPr lang="en-US" sz="1600" dirty="0" err="1">
                <a:solidFill>
                  <a:schemeClr val="tx1"/>
                </a:solidFill>
              </a:rPr>
              <a:t>gedrag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niet</a:t>
            </a:r>
            <a:r>
              <a:rPr lang="en-US" sz="1600" dirty="0">
                <a:solidFill>
                  <a:schemeClr val="tx1"/>
                </a:solidFill>
              </a:rPr>
              <a:t> direct </a:t>
            </a:r>
            <a:r>
              <a:rPr lang="en-US" sz="1600" dirty="0" err="1">
                <a:solidFill>
                  <a:schemeClr val="tx1"/>
                </a:solidFill>
              </a:rPr>
              <a:t>zichtbaar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verklaarbaar</a:t>
            </a:r>
            <a:r>
              <a:rPr lang="en-US" sz="1600" dirty="0">
                <a:solidFill>
                  <a:schemeClr val="tx1"/>
                </a:solidFill>
              </a:rPr>
              <a:t> is, </a:t>
            </a:r>
            <a:r>
              <a:rPr lang="en-US" sz="1600" dirty="0" err="1">
                <a:solidFill>
                  <a:schemeClr val="tx1"/>
                </a:solidFill>
              </a:rPr>
              <a:t>wordt</a:t>
            </a:r>
            <a:r>
              <a:rPr lang="en-US" sz="1600" dirty="0">
                <a:solidFill>
                  <a:schemeClr val="tx1"/>
                </a:solidFill>
              </a:rPr>
              <a:t> het </a:t>
            </a:r>
            <a:r>
              <a:rPr lang="en-US" sz="1600" dirty="0" err="1">
                <a:solidFill>
                  <a:schemeClr val="tx1"/>
                </a:solidFill>
              </a:rPr>
              <a:t>risico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groter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ouders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zich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geloofd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voelen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1600" dirty="0">
              <a:latin typeface="Calibri"/>
              <a:ea typeface="Calibri"/>
              <a:cs typeface="Calibri"/>
            </a:endParaRPr>
          </a:p>
          <a:p>
            <a:pPr algn="l"/>
            <a:endParaRPr lang="en-US" dirty="0"/>
          </a:p>
        </p:txBody>
      </p:sp>
      <p:pic>
        <p:nvPicPr>
          <p:cNvPr id="6" name="Afbeelding 5" descr="Afbeelding met kleding, buitenshuis, persoon, boom&#10;&#10;Door AI gegenereerde inhoud is mogelijk onjuist.">
            <a:extLst>
              <a:ext uri="{FF2B5EF4-FFF2-40B4-BE49-F238E27FC236}">
                <a16:creationId xmlns:a16="http://schemas.microsoft.com/office/drawing/2014/main" id="{A0D99CC1-EC45-20C4-B70D-26DCF94BF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" y="1999413"/>
            <a:ext cx="3820816" cy="38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7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3A41-35A9-2972-A5DD-803AA9A35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20C4-79DC-EC98-9C09-EA47B480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1035"/>
            <a:ext cx="8070850" cy="430887"/>
          </a:xfrm>
        </p:spPr>
        <p:txBody>
          <a:bodyPr wrap="square" lIns="0" tIns="0" rIns="0" bIns="0">
            <a:normAutofit/>
          </a:bodyPr>
          <a:lstStyle/>
          <a:p>
            <a:r>
              <a:rPr lang="en-US" b="1" i="1">
                <a:latin typeface="Palatino Linotype"/>
                <a:ea typeface="+mj-ea"/>
                <a:cs typeface="Palatino Linotype"/>
              </a:rPr>
              <a:t>Even voorstellen : Tamarah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9E165-23D4-CD89-534A-DFC0C32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95" y="1746331"/>
            <a:ext cx="3373210" cy="337321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FC2E3B-3B25-CF0F-3384-CC4F2CB35C61}"/>
              </a:ext>
            </a:extLst>
          </p:cNvPr>
          <p:cNvSpPr txBox="1"/>
          <p:nvPr/>
        </p:nvSpPr>
        <p:spPr>
          <a:xfrm>
            <a:off x="4622896" y="3130094"/>
            <a:ext cx="4006395" cy="153579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“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Welke van 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deze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dingen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had 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iemand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jou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eerder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mogen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sz="3200" b="0" i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vertellen</a:t>
            </a:r>
            <a:r>
              <a:rPr lang="en-US" sz="3200" b="0" i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41809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98E674-BE8F-1AFD-DAE6-AFA7D017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000" y="966960"/>
            <a:ext cx="4040188" cy="639762"/>
          </a:xfrm>
        </p:spPr>
        <p:txBody>
          <a:bodyPr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/>
              </a:rPr>
              <a:t>NAH coaching 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62157-070F-A5E2-9A04-54AB3E553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780" y="1783102"/>
            <a:ext cx="4040188" cy="641789"/>
          </a:xfrm>
        </p:spPr>
        <p:txBody>
          <a:bodyPr lIns="91242" tIns="45630" rIns="91242" bIns="45630" anchor="t"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>
              <a:buNone/>
            </a:pPr>
            <a:r>
              <a:rPr lang="en-US" dirty="0" err="1">
                <a:ea typeface="Calibri"/>
                <a:cs typeface="Calibri"/>
              </a:rPr>
              <a:t>Kortdurend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veranderingsgericht</a:t>
            </a:r>
            <a:r>
              <a:rPr lang="en-US" dirty="0">
                <a:ea typeface="Calibri"/>
                <a:cs typeface="Calibri"/>
              </a:rPr>
              <a:t>, NAH achter de </a:t>
            </a:r>
            <a:r>
              <a:rPr lang="en-US" dirty="0" err="1">
                <a:ea typeface="Calibri"/>
                <a:cs typeface="Calibri"/>
              </a:rPr>
              <a:t>voordeur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gezinsfunctioneren</a:t>
            </a:r>
            <a:r>
              <a:rPr lang="en-US" dirty="0">
                <a:ea typeface="Calibri"/>
                <a:cs typeface="Calibri"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2C049-813B-7085-7C0D-D63523746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26" y="1024800"/>
            <a:ext cx="4041775" cy="639762"/>
          </a:xfrm>
        </p:spPr>
        <p:txBody>
          <a:bodyPr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/>
              </a:rPr>
              <a:t>NAH </a:t>
            </a:r>
            <a:r>
              <a:rPr lang="en-US" dirty="0" err="1">
                <a:latin typeface="Palatino Linotype"/>
              </a:rPr>
              <a:t>Gezinsbehandeling</a:t>
            </a:r>
            <a:r>
              <a:rPr lang="en-US" dirty="0">
                <a:latin typeface="Palatino Linotype"/>
              </a:rPr>
              <a:t>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D2FA81-51E3-1469-F499-906D114A1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4505" y="1783102"/>
            <a:ext cx="4041775" cy="916608"/>
          </a:xfrm>
        </p:spPr>
        <p:txBody>
          <a:bodyPr lIns="91242" tIns="45630" rIns="91242" bIns="45630" anchor="t"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>
              <a:buNone/>
            </a:pPr>
            <a:r>
              <a:rPr lang="en-US" dirty="0" err="1">
                <a:ea typeface="Calibri"/>
                <a:cs typeface="Calibri"/>
              </a:rPr>
              <a:t>Laagfrequent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zorgcoordinatie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praktisch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sparren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bij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transitiefasen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aanwezig</a:t>
            </a:r>
            <a:r>
              <a:rPr lang="en-US" dirty="0">
                <a:ea typeface="Calibri"/>
                <a:cs typeface="Calibri"/>
              </a:rPr>
              <a:t>, psycho-</a:t>
            </a:r>
            <a:r>
              <a:rPr lang="en-US" dirty="0" err="1">
                <a:ea typeface="Calibri"/>
                <a:cs typeface="Calibri"/>
              </a:rPr>
              <a:t>educatie</a:t>
            </a:r>
            <a:r>
              <a:rPr lang="en-US" dirty="0">
                <a:ea typeface="Calibri"/>
                <a:cs typeface="Calibri"/>
              </a:rPr>
              <a:t> intern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extern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0F863-1DC7-9298-1EEB-BBE9EF7C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242" tIns="45630" rIns="91242" bIns="45630" anchor="t">
            <a:noAutofit/>
          </a:bodyPr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Palatino Linotype"/>
              </a:rPr>
              <a:t>Amarant: 2 </a:t>
            </a:r>
            <a:r>
              <a:rPr lang="en-US" sz="2400" dirty="0" err="1">
                <a:latin typeface="Palatino Linotype"/>
              </a:rPr>
              <a:t>producten</a:t>
            </a:r>
            <a:r>
              <a:rPr lang="en-US" sz="2400" dirty="0">
                <a:latin typeface="Palatino Linotype"/>
              </a:rPr>
              <a:t> </a:t>
            </a:r>
            <a:r>
              <a:rPr lang="en-US" sz="2400" dirty="0" err="1">
                <a:latin typeface="Palatino Linotype"/>
              </a:rPr>
              <a:t>kinderen</a:t>
            </a:r>
            <a:r>
              <a:rPr lang="en-US" sz="2400" dirty="0">
                <a:latin typeface="Palatino Linotype"/>
              </a:rPr>
              <a:t> </a:t>
            </a:r>
            <a:r>
              <a:rPr lang="en-US" sz="2400" dirty="0" err="1">
                <a:latin typeface="Palatino Linotype"/>
              </a:rPr>
              <a:t>en</a:t>
            </a:r>
            <a:r>
              <a:rPr lang="en-US" sz="2400" dirty="0">
                <a:latin typeface="Palatino Linotype"/>
              </a:rPr>
              <a:t> </a:t>
            </a:r>
            <a:r>
              <a:rPr lang="en-US" sz="2400" dirty="0" err="1">
                <a:latin typeface="Palatino Linotype"/>
              </a:rPr>
              <a:t>gezinnen</a:t>
            </a:r>
            <a:r>
              <a:rPr lang="en-US" sz="2400" dirty="0">
                <a:latin typeface="Palatino Linotype"/>
              </a:rPr>
              <a:t> met NAH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65A33-468A-85C7-4777-693D7F01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050" y="3046044"/>
            <a:ext cx="3482373" cy="2578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8F4DB-1D48-A3F5-CC9F-34D7C1608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216" y="2897047"/>
            <a:ext cx="2649384" cy="26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3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F5CF6-E62B-F84F-CB5E-9ED8D5F5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943AFC-C8D0-69E2-9ED0-CB3C80CAF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405" y="1215232"/>
            <a:ext cx="4040188" cy="639762"/>
          </a:xfrm>
        </p:spPr>
        <p:txBody>
          <a:bodyPr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/>
              </a:rPr>
              <a:t>NAH coaching 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4C48-AA1C-6FFB-89F1-45E06886B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0359" y="2066855"/>
            <a:ext cx="4040188" cy="630760"/>
          </a:xfrm>
        </p:spPr>
        <p:txBody>
          <a:bodyPr lIns="91242" tIns="45630" rIns="91242" bIns="45630" anchor="t"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50" dirty="0">
                <a:ea typeface="Calibri"/>
                <a:cs typeface="Calibri"/>
              </a:rPr>
              <a:t>Wat </a:t>
            </a:r>
            <a:r>
              <a:rPr lang="en-US" sz="1750" dirty="0" err="1">
                <a:ea typeface="Calibri"/>
                <a:cs typeface="Calibri"/>
              </a:rPr>
              <a:t>heeft</a:t>
            </a:r>
            <a:r>
              <a:rPr lang="en-US" sz="1750" dirty="0">
                <a:ea typeface="Calibri"/>
                <a:cs typeface="Calibri"/>
              </a:rPr>
              <a:t> het Tamarah </a:t>
            </a:r>
            <a:r>
              <a:rPr lang="en-US" sz="1750" dirty="0" err="1">
                <a:ea typeface="Calibri"/>
                <a:cs typeface="Calibri"/>
              </a:rPr>
              <a:t>en</a:t>
            </a:r>
            <a:r>
              <a:rPr lang="en-US" sz="1750" dirty="0">
                <a:ea typeface="Calibri"/>
                <a:cs typeface="Calibri"/>
              </a:rPr>
              <a:t> </a:t>
            </a:r>
            <a:r>
              <a:rPr lang="en-US" sz="1750" dirty="0" err="1">
                <a:ea typeface="Calibri"/>
                <a:cs typeface="Calibri"/>
              </a:rPr>
              <a:t>haar</a:t>
            </a:r>
            <a:r>
              <a:rPr lang="en-US" sz="1750" dirty="0">
                <a:ea typeface="Calibri"/>
                <a:cs typeface="Calibri"/>
              </a:rPr>
              <a:t> </a:t>
            </a:r>
            <a:r>
              <a:rPr lang="en-US" sz="1750" dirty="0" err="1">
                <a:ea typeface="Calibri"/>
                <a:cs typeface="Calibri"/>
              </a:rPr>
              <a:t>gezin</a:t>
            </a:r>
            <a:r>
              <a:rPr lang="en-US" sz="1750" dirty="0">
                <a:ea typeface="Calibri"/>
                <a:cs typeface="Calibri"/>
              </a:rPr>
              <a:t> </a:t>
            </a:r>
            <a:r>
              <a:rPr lang="en-US" sz="1750" dirty="0" err="1">
                <a:ea typeface="Calibri"/>
                <a:cs typeface="Calibri"/>
              </a:rPr>
              <a:t>opgeleverd</a:t>
            </a:r>
            <a:r>
              <a:rPr lang="en-US" sz="1750" dirty="0">
                <a:ea typeface="Calibri"/>
                <a:cs typeface="Calibri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8A7F4-C637-7968-E63F-F7F91479D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0225" y="1215232"/>
            <a:ext cx="4041775" cy="639762"/>
          </a:xfrm>
        </p:spPr>
        <p:txBody>
          <a:bodyPr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/>
              </a:rPr>
              <a:t>NAH </a:t>
            </a:r>
            <a:r>
              <a:rPr lang="en-US" dirty="0" err="1">
                <a:latin typeface="Palatino Linotype"/>
              </a:rPr>
              <a:t>Gezinsbehandeling</a:t>
            </a:r>
            <a:r>
              <a:rPr lang="en-US" dirty="0">
                <a:latin typeface="Palatino Linotype"/>
              </a:rPr>
              <a:t>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490839-5992-621A-F05E-966C23892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2088792"/>
            <a:ext cx="4041775" cy="630760"/>
          </a:xfrm>
        </p:spPr>
        <p:txBody>
          <a:bodyPr lIns="91242" tIns="45630" rIns="91242" bIns="45630" anchor="t"/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indent="-341630"/>
            <a:r>
              <a:rPr lang="en-US" sz="1750" dirty="0">
                <a:ea typeface="Calibri"/>
                <a:cs typeface="Calibri"/>
              </a:rPr>
              <a:t>Wat </a:t>
            </a:r>
            <a:r>
              <a:rPr lang="en-US" sz="1750" dirty="0" err="1">
                <a:ea typeface="Calibri"/>
                <a:cs typeface="Calibri"/>
              </a:rPr>
              <a:t>heeft</a:t>
            </a:r>
            <a:r>
              <a:rPr lang="en-US" sz="1750" dirty="0">
                <a:ea typeface="Calibri"/>
                <a:cs typeface="Calibri"/>
              </a:rPr>
              <a:t> het Tamarah </a:t>
            </a:r>
            <a:r>
              <a:rPr lang="en-US" sz="1750" dirty="0" err="1">
                <a:ea typeface="Calibri"/>
                <a:cs typeface="Calibri"/>
              </a:rPr>
              <a:t>en</a:t>
            </a:r>
            <a:r>
              <a:rPr lang="en-US" sz="1750" dirty="0">
                <a:ea typeface="Calibri"/>
                <a:cs typeface="Calibri"/>
              </a:rPr>
              <a:t> </a:t>
            </a:r>
            <a:r>
              <a:rPr lang="en-US" sz="1750" dirty="0" err="1">
                <a:ea typeface="Calibri"/>
                <a:cs typeface="Calibri"/>
              </a:rPr>
              <a:t>haar</a:t>
            </a:r>
            <a:r>
              <a:rPr lang="en-US" sz="1750" dirty="0">
                <a:ea typeface="Calibri"/>
                <a:cs typeface="Calibri"/>
              </a:rPr>
              <a:t> </a:t>
            </a:r>
            <a:r>
              <a:rPr lang="en-US" sz="1750" dirty="0" err="1">
                <a:ea typeface="Calibri"/>
                <a:cs typeface="Calibri"/>
              </a:rPr>
              <a:t>gezin</a:t>
            </a:r>
            <a:r>
              <a:rPr lang="en-US" sz="1750" dirty="0">
                <a:ea typeface="Calibri"/>
                <a:cs typeface="Calibri"/>
              </a:rPr>
              <a:t> </a:t>
            </a:r>
            <a:r>
              <a:rPr lang="en-US" sz="1750" dirty="0" err="1">
                <a:ea typeface="Calibri"/>
                <a:cs typeface="Calibri"/>
              </a:rPr>
              <a:t>opgeleverd</a:t>
            </a:r>
            <a:r>
              <a:rPr lang="en-US" sz="1750" dirty="0">
                <a:ea typeface="Calibri"/>
                <a:cs typeface="Calibri"/>
              </a:rPr>
              <a:t>?</a:t>
            </a:r>
            <a:endParaRPr lang="en-US" sz="17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455553-F3D5-45C7-1CD9-C7A42756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242" tIns="45630" rIns="91242" bIns="45630" anchor="t">
            <a:normAutofit/>
          </a:bodyPr>
          <a:lstStyle>
            <a:defPPr>
              <a:defRPr lang="nl-NL"/>
            </a:defPPr>
            <a:lvl1pPr marL="0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91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7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92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44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96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4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95" algn="l" defTabSz="912091" rtl="0" eaLnBrk="1" latinLnBrk="0" hangingPunct="1"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Palatino Linotype"/>
              </a:rPr>
              <a:t>Amarant: 2 </a:t>
            </a:r>
            <a:r>
              <a:rPr lang="en-US" sz="2400" dirty="0" err="1">
                <a:latin typeface="Palatino Linotype"/>
              </a:rPr>
              <a:t>producten</a:t>
            </a:r>
            <a:r>
              <a:rPr lang="en-US" sz="2400" dirty="0">
                <a:latin typeface="Palatino Linotype"/>
              </a:rPr>
              <a:t> </a:t>
            </a:r>
            <a:r>
              <a:rPr lang="en-US" sz="2400" dirty="0" err="1">
                <a:latin typeface="Palatino Linotype"/>
              </a:rPr>
              <a:t>kinderen</a:t>
            </a:r>
            <a:r>
              <a:rPr lang="en-US" sz="2400" dirty="0">
                <a:latin typeface="Palatino Linotype"/>
              </a:rPr>
              <a:t> </a:t>
            </a:r>
            <a:r>
              <a:rPr lang="en-US" sz="2400" dirty="0" err="1">
                <a:latin typeface="Palatino Linotype"/>
              </a:rPr>
              <a:t>en</a:t>
            </a:r>
            <a:r>
              <a:rPr lang="en-US" sz="2400" dirty="0">
                <a:latin typeface="Palatino Linotype"/>
              </a:rPr>
              <a:t> </a:t>
            </a:r>
            <a:r>
              <a:rPr lang="en-US" sz="2400" dirty="0" err="1">
                <a:latin typeface="Palatino Linotype"/>
              </a:rPr>
              <a:t>gezinnen</a:t>
            </a:r>
            <a:r>
              <a:rPr lang="en-US" sz="2400" dirty="0">
                <a:latin typeface="Palatino Linotype"/>
              </a:rPr>
              <a:t> met NAH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2B3E7-1875-2F7C-344A-97E127373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593" y="3256501"/>
            <a:ext cx="3482373" cy="257829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4E3DD3E-7C0F-F617-A5DE-F868D54D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59" y="3107504"/>
            <a:ext cx="2649384" cy="26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A0B6F6FC93048B60791FF2F0E7E98" ma:contentTypeVersion="11" ma:contentTypeDescription="Een nieuw document maken." ma:contentTypeScope="" ma:versionID="eca72c96284d83d238fc0e788fbda494">
  <xsd:schema xmlns:xsd="http://www.w3.org/2001/XMLSchema" xmlns:xs="http://www.w3.org/2001/XMLSchema" xmlns:p="http://schemas.microsoft.com/office/2006/metadata/properties" xmlns:ns1="http://schemas.microsoft.com/sharepoint/v3" xmlns:ns2="c8a25daf-fa5d-478e-9273-a13073d72081" xmlns:ns3="ff34eea0-2eab-411f-9103-78cbcc84edc4" targetNamespace="http://schemas.microsoft.com/office/2006/metadata/properties" ma:root="true" ma:fieldsID="397f8178a4ea72633dc29af5df3f4dd8" ns1:_="" ns2:_="" ns3:_="">
    <xsd:import namespace="http://schemas.microsoft.com/sharepoint/v3"/>
    <xsd:import namespace="c8a25daf-fa5d-478e-9273-a13073d72081"/>
    <xsd:import namespace="ff34eea0-2eab-411f-9103-78cbcc84e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25daf-fa5d-478e-9273-a13073d720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2a10017-7815-4dff-af26-aded362f8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4eea0-2eab-411f-9103-78cbcc84e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608a93d-8405-470a-977f-bcf0bdd86189}" ma:internalName="TaxCatchAll" ma:showField="CatchAllData" ma:web="ff34eea0-2eab-411f-9103-78cbcc84e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a25daf-fa5d-478e-9273-a13073d72081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ff34eea0-2eab-411f-9103-78cbcc84edc4" xsi:nil="true"/>
  </documentManagement>
</p:properties>
</file>

<file path=customXml/itemProps1.xml><?xml version="1.0" encoding="utf-8"?>
<ds:datastoreItem xmlns:ds="http://schemas.openxmlformats.org/officeDocument/2006/customXml" ds:itemID="{DA96FA15-3045-4540-B490-1E962693E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89374-2D68-478C-ADA7-5762CC1AF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a25daf-fa5d-478e-9273-a13073d72081"/>
    <ds:schemaRef ds:uri="ff34eea0-2eab-411f-9103-78cbcc84e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C0EF9E-BA71-4B95-B9D5-351A350C8113}">
  <ds:schemaRefs>
    <ds:schemaRef ds:uri="ff34eea0-2eab-411f-9103-78cbcc84edc4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8a25daf-fa5d-478e-9273-a13073d72081"/>
    <ds:schemaRef ds:uri="http://schemas.microsoft.com/sharepoint/v3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bcb7df3-ab6e-453d-8d18-cda250f07e53}" enabled="1" method="Standard" siteId="{56a595f3-2505-470d-834a-c93e951a18c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1515</Words>
  <Application>Microsoft Office PowerPoint</Application>
  <PresentationFormat>Diavoorstelling (4:3)</PresentationFormat>
  <Paragraphs>253</Paragraphs>
  <Slides>25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Aptos</vt:lpstr>
      <vt:lpstr>Bradley Hand ITC</vt:lpstr>
      <vt:lpstr>Calibri</vt:lpstr>
      <vt:lpstr>Palatino Linotype</vt:lpstr>
      <vt:lpstr>Segoe UI Emoji</vt:lpstr>
      <vt:lpstr>Times New Roman</vt:lpstr>
      <vt:lpstr>Wingdings</vt:lpstr>
      <vt:lpstr>Office Theme</vt:lpstr>
      <vt:lpstr>Niet Aangeboren Hersenletsel Onzichtbare gevolgen</vt:lpstr>
      <vt:lpstr>Niet Aangeboren Hersenletsel: oorzaken</vt:lpstr>
      <vt:lpstr>PowerPoint-presentatie</vt:lpstr>
      <vt:lpstr>“Het lijkt soms zeldzaam… maar dat is het niet.”</vt:lpstr>
      <vt:lpstr>“Het lijkt soms zeldzaam… maar dat is het niet.”</vt:lpstr>
      <vt:lpstr>Even voorstellen : Tamarah</vt:lpstr>
      <vt:lpstr>Even voorstellen : Tamarah</vt:lpstr>
      <vt:lpstr>Amarant: 2 producten kinderen en gezinnen met NAH</vt:lpstr>
      <vt:lpstr>Amarant: 2 producten kinderen en gezinnen met NAH</vt:lpstr>
      <vt:lpstr>PowerPoint-presentatie</vt:lpstr>
      <vt:lpstr>Casus 1 Licht traumatisch hersenletsel (LTH, “onzichtbaar”) </vt:lpstr>
      <vt:lpstr>Casus 2 Ernstig NAH (acute breuk)</vt:lpstr>
      <vt:lpstr>Casus 3 Late gevolgen (uitval pas laterzichtbaar)</vt:lpstr>
      <vt:lpstr>Even voorstellen : Tamarah</vt:lpstr>
      <vt:lpstr>Niet aangeboren Hersenletsel </vt:lpstr>
      <vt:lpstr>Goed opgelet? ​</vt:lpstr>
      <vt:lpstr>Goed opgelet? ​</vt:lpstr>
      <vt:lpstr>Goed opgelet? ​</vt:lpstr>
      <vt:lpstr>Goed opgelet? ​</vt:lpstr>
      <vt:lpstr>Goed opgelet? ​</vt:lpstr>
      <vt:lpstr>Goed opgelet? ​</vt:lpstr>
      <vt:lpstr>Goed opgelet? ​</vt:lpstr>
      <vt:lpstr>Goed opgelet? ​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Geeke Blenk</cp:lastModifiedBy>
  <cp:revision>387</cp:revision>
  <dcterms:created xsi:type="dcterms:W3CDTF">2026-04-13T11:52:15Z</dcterms:created>
  <dcterms:modified xsi:type="dcterms:W3CDTF">2026-06-03T14:28:00Z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2026-04-13T00:00:00Z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2026-04-13T00:00:00Z</vt:filetime>
  </property>
  <property fmtid="{D5CDD505-2E9C-101B-9397-08002B2CF9AE}" pid="6" name="ContentTypeId">
    <vt:lpwstr>0x01010064AA0B6F6FC93048B60791FF2F0E7E98</vt:lpwstr>
  </property>
  <property fmtid="{D5CDD505-2E9C-101B-9397-08002B2CF9AE}" pid="7" name="MediaServiceImageTags">
    <vt:lpwstr/>
  </property>
</Properties>
</file>