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9" r:id="rId6"/>
    <p:sldId id="279" r:id="rId7"/>
    <p:sldId id="258" r:id="rId8"/>
    <p:sldId id="263" r:id="rId9"/>
    <p:sldId id="270" r:id="rId10"/>
    <p:sldId id="264" r:id="rId11"/>
    <p:sldId id="266" r:id="rId12"/>
    <p:sldId id="265" r:id="rId13"/>
    <p:sldId id="267" r:id="rId14"/>
    <p:sldId id="268" r:id="rId15"/>
    <p:sldId id="273" r:id="rId16"/>
    <p:sldId id="272" r:id="rId17"/>
    <p:sldId id="269" r:id="rId18"/>
    <p:sldId id="271" r:id="rId19"/>
    <p:sldId id="260" r:id="rId20"/>
    <p:sldId id="261" r:id="rId21"/>
    <p:sldId id="262" r:id="rId22"/>
    <p:sldId id="280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483"/>
    <a:srgbClr val="61B550"/>
    <a:srgbClr val="1B4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081" autoAdjust="0"/>
  </p:normalViewPr>
  <p:slideViewPr>
    <p:cSldViewPr snapToGrid="0">
      <p:cViewPr varScale="1">
        <p:scale>
          <a:sx n="77" d="100"/>
          <a:sy n="77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 Heinsbroek" userId="63faff3c-b9b1-4ac4-a66b-55028a3c2089" providerId="ADAL" clId="{E26DD64F-EE51-4F3D-8061-62148EC4CD39}"/>
    <pc:docChg chg="custSel delSld modSld">
      <pc:chgData name="Mirjam  Heinsbroek" userId="63faff3c-b9b1-4ac4-a66b-55028a3c2089" providerId="ADAL" clId="{E26DD64F-EE51-4F3D-8061-62148EC4CD39}" dt="2025-12-18T09:03:43.821" v="36" actId="20577"/>
      <pc:docMkLst>
        <pc:docMk/>
      </pc:docMkLst>
      <pc:sldChg chg="addSp delSp modSp mod delAnim modAnim">
        <pc:chgData name="Mirjam  Heinsbroek" userId="63faff3c-b9b1-4ac4-a66b-55028a3c2089" providerId="ADAL" clId="{E26DD64F-EE51-4F3D-8061-62148EC4CD39}" dt="2025-12-08T10:21:39.798" v="10" actId="1076"/>
        <pc:sldMkLst>
          <pc:docMk/>
          <pc:sldMk cId="3768438245" sldId="259"/>
        </pc:sldMkLst>
        <pc:picChg chg="add mod">
          <ac:chgData name="Mirjam  Heinsbroek" userId="63faff3c-b9b1-4ac4-a66b-55028a3c2089" providerId="ADAL" clId="{E26DD64F-EE51-4F3D-8061-62148EC4CD39}" dt="2025-12-08T10:21:39.798" v="10" actId="1076"/>
          <ac:picMkLst>
            <pc:docMk/>
            <pc:sldMk cId="3768438245" sldId="259"/>
            <ac:picMk id="2" creationId="{907EB4F1-1BB8-82A5-E172-BD9D98108C76}"/>
          </ac:picMkLst>
        </pc:picChg>
      </pc:sldChg>
      <pc:sldChg chg="modSp mod">
        <pc:chgData name="Mirjam  Heinsbroek" userId="63faff3c-b9b1-4ac4-a66b-55028a3c2089" providerId="ADAL" clId="{E26DD64F-EE51-4F3D-8061-62148EC4CD39}" dt="2025-12-08T10:30:37.778" v="20" actId="20577"/>
        <pc:sldMkLst>
          <pc:docMk/>
          <pc:sldMk cId="2505748328" sldId="269"/>
        </pc:sldMkLst>
        <pc:spChg chg="mod">
          <ac:chgData name="Mirjam  Heinsbroek" userId="63faff3c-b9b1-4ac4-a66b-55028a3c2089" providerId="ADAL" clId="{E26DD64F-EE51-4F3D-8061-62148EC4CD39}" dt="2025-12-08T10:30:37.778" v="20" actId="20577"/>
          <ac:spMkLst>
            <pc:docMk/>
            <pc:sldMk cId="2505748328" sldId="269"/>
            <ac:spMk id="4" creationId="{804890CE-6F75-0941-8583-1A03C217A1AB}"/>
          </ac:spMkLst>
        </pc:spChg>
      </pc:sldChg>
      <pc:sldChg chg="modSp mod">
        <pc:chgData name="Mirjam  Heinsbroek" userId="63faff3c-b9b1-4ac4-a66b-55028a3c2089" providerId="ADAL" clId="{E26DD64F-EE51-4F3D-8061-62148EC4CD39}" dt="2025-12-18T09:03:43.821" v="36" actId="20577"/>
        <pc:sldMkLst>
          <pc:docMk/>
          <pc:sldMk cId="173343781" sldId="270"/>
        </pc:sldMkLst>
        <pc:spChg chg="mod">
          <ac:chgData name="Mirjam  Heinsbroek" userId="63faff3c-b9b1-4ac4-a66b-55028a3c2089" providerId="ADAL" clId="{E26DD64F-EE51-4F3D-8061-62148EC4CD39}" dt="2025-12-18T09:03:43.821" v="36" actId="20577"/>
          <ac:spMkLst>
            <pc:docMk/>
            <pc:sldMk cId="173343781" sldId="270"/>
            <ac:spMk id="5" creationId="{63154F41-5234-6D71-4BDE-FBBFC84706B9}"/>
          </ac:spMkLst>
        </pc:spChg>
      </pc:sldChg>
      <pc:sldChg chg="addSp delSp modSp mod delAnim modAnim">
        <pc:chgData name="Mirjam  Heinsbroek" userId="63faff3c-b9b1-4ac4-a66b-55028a3c2089" providerId="ADAL" clId="{E26DD64F-EE51-4F3D-8061-62148EC4CD39}" dt="2025-12-08T10:22:05.311" v="13" actId="1076"/>
        <pc:sldMkLst>
          <pc:docMk/>
          <pc:sldMk cId="3098342638" sldId="280"/>
        </pc:sldMkLst>
        <pc:picChg chg="add mod">
          <ac:chgData name="Mirjam  Heinsbroek" userId="63faff3c-b9b1-4ac4-a66b-55028a3c2089" providerId="ADAL" clId="{E26DD64F-EE51-4F3D-8061-62148EC4CD39}" dt="2025-12-08T10:22:05.311" v="13" actId="1076"/>
          <ac:picMkLst>
            <pc:docMk/>
            <pc:sldMk cId="3098342638" sldId="280"/>
            <ac:picMk id="2" creationId="{53738837-C333-47ED-7DAE-2390BC08B28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C2DCD-FA5D-4360-BFC9-2B104055F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630173-A258-46AC-99E7-421BA1602442}">
      <dgm:prSet custT="1"/>
      <dgm:spPr>
        <a:solidFill>
          <a:srgbClr val="7030A0"/>
        </a:solidFill>
      </dgm:spPr>
      <dgm:t>
        <a:bodyPr/>
        <a:lstStyle/>
        <a:p>
          <a:r>
            <a:rPr lang="nl-NL" sz="3200" dirty="0"/>
            <a:t>Wie ben jij?</a:t>
          </a:r>
          <a:endParaRPr lang="en-US" sz="3200" dirty="0"/>
        </a:p>
      </dgm:t>
    </dgm:pt>
    <dgm:pt modelId="{480A3903-F24E-47B7-81D7-2D98A6C3DF04}" type="parTrans" cxnId="{02FADB84-3F9A-483D-B62E-827C325D2A40}">
      <dgm:prSet/>
      <dgm:spPr/>
      <dgm:t>
        <a:bodyPr/>
        <a:lstStyle/>
        <a:p>
          <a:endParaRPr lang="en-US"/>
        </a:p>
      </dgm:t>
    </dgm:pt>
    <dgm:pt modelId="{0468919A-1864-4959-B7F0-869BF15CD2E5}" type="sibTrans" cxnId="{02FADB84-3F9A-483D-B62E-827C325D2A40}">
      <dgm:prSet/>
      <dgm:spPr/>
      <dgm:t>
        <a:bodyPr/>
        <a:lstStyle/>
        <a:p>
          <a:endParaRPr lang="en-US"/>
        </a:p>
      </dgm:t>
    </dgm:pt>
    <dgm:pt modelId="{868AAF8C-AE51-42A9-A98B-6B327512E135}">
      <dgm:prSet custT="1"/>
      <dgm:spPr>
        <a:solidFill>
          <a:srgbClr val="7030A0"/>
        </a:solidFill>
      </dgm:spPr>
      <dgm:t>
        <a:bodyPr/>
        <a:lstStyle/>
        <a:p>
          <a:r>
            <a:rPr lang="nl-NL" sz="3000" dirty="0"/>
            <a:t>Heb jij ervaring met palliatieve zorg?</a:t>
          </a:r>
          <a:endParaRPr lang="en-US" sz="3000" dirty="0"/>
        </a:p>
      </dgm:t>
    </dgm:pt>
    <dgm:pt modelId="{BC1DCEDB-96AC-45CE-BB10-A39397C90681}" type="parTrans" cxnId="{138B5D37-D17C-403E-9218-E389CD54347D}">
      <dgm:prSet/>
      <dgm:spPr/>
      <dgm:t>
        <a:bodyPr/>
        <a:lstStyle/>
        <a:p>
          <a:endParaRPr lang="en-US"/>
        </a:p>
      </dgm:t>
    </dgm:pt>
    <dgm:pt modelId="{F9284837-86F4-49CF-A4D5-240D43B7712F}" type="sibTrans" cxnId="{138B5D37-D17C-403E-9218-E389CD54347D}">
      <dgm:prSet/>
      <dgm:spPr/>
      <dgm:t>
        <a:bodyPr/>
        <a:lstStyle/>
        <a:p>
          <a:endParaRPr lang="en-US"/>
        </a:p>
      </dgm:t>
    </dgm:pt>
    <dgm:pt modelId="{185691D0-9EC2-4F3E-BA5A-985638487C86}">
      <dgm:prSet custT="1"/>
      <dgm:spPr>
        <a:solidFill>
          <a:srgbClr val="7030A0"/>
        </a:solidFill>
      </dgm:spPr>
      <dgm:t>
        <a:bodyPr/>
        <a:lstStyle/>
        <a:p>
          <a:r>
            <a:rPr lang="nl-NL" sz="3200" dirty="0"/>
            <a:t>Wat wil jij leren?</a:t>
          </a:r>
          <a:endParaRPr lang="en-US" sz="3200" dirty="0"/>
        </a:p>
      </dgm:t>
    </dgm:pt>
    <dgm:pt modelId="{B1FF181F-DA80-4C96-908B-A6E629180DAE}" type="parTrans" cxnId="{DD5AF276-4778-4F64-8D77-925F27B0A2BB}">
      <dgm:prSet/>
      <dgm:spPr/>
      <dgm:t>
        <a:bodyPr/>
        <a:lstStyle/>
        <a:p>
          <a:endParaRPr lang="en-US"/>
        </a:p>
      </dgm:t>
    </dgm:pt>
    <dgm:pt modelId="{9727F54F-126D-4B6B-B550-EED253CD686F}" type="sibTrans" cxnId="{DD5AF276-4778-4F64-8D77-925F27B0A2BB}">
      <dgm:prSet/>
      <dgm:spPr/>
      <dgm:t>
        <a:bodyPr/>
        <a:lstStyle/>
        <a:p>
          <a:endParaRPr lang="en-US"/>
        </a:p>
      </dgm:t>
    </dgm:pt>
    <dgm:pt modelId="{7876883A-2E71-4667-9C2E-0EA1CDC63449}" type="pres">
      <dgm:prSet presAssocID="{ACAC2DCD-FA5D-4360-BFC9-2B104055F3C8}" presName="linear" presStyleCnt="0">
        <dgm:presLayoutVars>
          <dgm:animLvl val="lvl"/>
          <dgm:resizeHandles val="exact"/>
        </dgm:presLayoutVars>
      </dgm:prSet>
      <dgm:spPr/>
    </dgm:pt>
    <dgm:pt modelId="{AAF70439-BDD3-48FF-B610-0A3E9F1AD4F7}" type="pres">
      <dgm:prSet presAssocID="{FA630173-A258-46AC-99E7-421BA16024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AAA028-7151-411E-A1BF-0C94203BFC66}" type="pres">
      <dgm:prSet presAssocID="{0468919A-1864-4959-B7F0-869BF15CD2E5}" presName="spacer" presStyleCnt="0"/>
      <dgm:spPr/>
    </dgm:pt>
    <dgm:pt modelId="{5A73B69D-0D82-4A09-950D-EB4A37839253}" type="pres">
      <dgm:prSet presAssocID="{868AAF8C-AE51-42A9-A98B-6B327512E1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79019E-6F5E-4AF2-90A5-6CB732942A15}" type="pres">
      <dgm:prSet presAssocID="{F9284837-86F4-49CF-A4D5-240D43B7712F}" presName="spacer" presStyleCnt="0"/>
      <dgm:spPr/>
    </dgm:pt>
    <dgm:pt modelId="{9F2297C6-1181-43DD-89F5-F2CDE269A672}" type="pres">
      <dgm:prSet presAssocID="{185691D0-9EC2-4F3E-BA5A-985638487C8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38B5D37-D17C-403E-9218-E389CD54347D}" srcId="{ACAC2DCD-FA5D-4360-BFC9-2B104055F3C8}" destId="{868AAF8C-AE51-42A9-A98B-6B327512E135}" srcOrd="1" destOrd="0" parTransId="{BC1DCEDB-96AC-45CE-BB10-A39397C90681}" sibTransId="{F9284837-86F4-49CF-A4D5-240D43B7712F}"/>
    <dgm:cxn modelId="{A6EF4254-0851-4083-A8DA-4887666C6E47}" type="presOf" srcId="{185691D0-9EC2-4F3E-BA5A-985638487C86}" destId="{9F2297C6-1181-43DD-89F5-F2CDE269A672}" srcOrd="0" destOrd="0" presId="urn:microsoft.com/office/officeart/2005/8/layout/vList2"/>
    <dgm:cxn modelId="{DD5AF276-4778-4F64-8D77-925F27B0A2BB}" srcId="{ACAC2DCD-FA5D-4360-BFC9-2B104055F3C8}" destId="{185691D0-9EC2-4F3E-BA5A-985638487C86}" srcOrd="2" destOrd="0" parTransId="{B1FF181F-DA80-4C96-908B-A6E629180DAE}" sibTransId="{9727F54F-126D-4B6B-B550-EED253CD686F}"/>
    <dgm:cxn modelId="{02FADB84-3F9A-483D-B62E-827C325D2A40}" srcId="{ACAC2DCD-FA5D-4360-BFC9-2B104055F3C8}" destId="{FA630173-A258-46AC-99E7-421BA1602442}" srcOrd="0" destOrd="0" parTransId="{480A3903-F24E-47B7-81D7-2D98A6C3DF04}" sibTransId="{0468919A-1864-4959-B7F0-869BF15CD2E5}"/>
    <dgm:cxn modelId="{736FC597-590E-40F0-A9F6-87BB519C254D}" type="presOf" srcId="{FA630173-A258-46AC-99E7-421BA1602442}" destId="{AAF70439-BDD3-48FF-B610-0A3E9F1AD4F7}" srcOrd="0" destOrd="0" presId="urn:microsoft.com/office/officeart/2005/8/layout/vList2"/>
    <dgm:cxn modelId="{59665CA7-DA6D-4502-88CA-E4CB660A0B60}" type="presOf" srcId="{868AAF8C-AE51-42A9-A98B-6B327512E135}" destId="{5A73B69D-0D82-4A09-950D-EB4A37839253}" srcOrd="0" destOrd="0" presId="urn:microsoft.com/office/officeart/2005/8/layout/vList2"/>
    <dgm:cxn modelId="{582F96D2-3555-46F9-9504-791F63F5A567}" type="presOf" srcId="{ACAC2DCD-FA5D-4360-BFC9-2B104055F3C8}" destId="{7876883A-2E71-4667-9C2E-0EA1CDC63449}" srcOrd="0" destOrd="0" presId="urn:microsoft.com/office/officeart/2005/8/layout/vList2"/>
    <dgm:cxn modelId="{FC71994C-86D8-41DF-AC8C-96121AE784DE}" type="presParOf" srcId="{7876883A-2E71-4667-9C2E-0EA1CDC63449}" destId="{AAF70439-BDD3-48FF-B610-0A3E9F1AD4F7}" srcOrd="0" destOrd="0" presId="urn:microsoft.com/office/officeart/2005/8/layout/vList2"/>
    <dgm:cxn modelId="{1FE055BD-3F53-45E6-8255-EFB12EE34CCE}" type="presParOf" srcId="{7876883A-2E71-4667-9C2E-0EA1CDC63449}" destId="{29AAA028-7151-411E-A1BF-0C94203BFC66}" srcOrd="1" destOrd="0" presId="urn:microsoft.com/office/officeart/2005/8/layout/vList2"/>
    <dgm:cxn modelId="{0B913908-9A3D-41F3-A04D-070955FB879A}" type="presParOf" srcId="{7876883A-2E71-4667-9C2E-0EA1CDC63449}" destId="{5A73B69D-0D82-4A09-950D-EB4A37839253}" srcOrd="2" destOrd="0" presId="urn:microsoft.com/office/officeart/2005/8/layout/vList2"/>
    <dgm:cxn modelId="{57630953-DD2B-4CAA-BF55-06956CBB2A25}" type="presParOf" srcId="{7876883A-2E71-4667-9C2E-0EA1CDC63449}" destId="{7279019E-6F5E-4AF2-90A5-6CB732942A15}" srcOrd="3" destOrd="0" presId="urn:microsoft.com/office/officeart/2005/8/layout/vList2"/>
    <dgm:cxn modelId="{453A8CC3-036E-43E2-BB6C-17A61ADC4AE6}" type="presParOf" srcId="{7876883A-2E71-4667-9C2E-0EA1CDC63449}" destId="{9F2297C6-1181-43DD-89F5-F2CDE269A6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70439-BDD3-48FF-B610-0A3E9F1AD4F7}">
      <dsp:nvSpPr>
        <dsp:cNvPr id="0" name=""/>
        <dsp:cNvSpPr/>
      </dsp:nvSpPr>
      <dsp:spPr>
        <a:xfrm>
          <a:off x="0" y="17160"/>
          <a:ext cx="6332657" cy="117936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Wie ben jij?</a:t>
          </a:r>
          <a:endParaRPr lang="en-US" sz="3200" kern="1200" dirty="0"/>
        </a:p>
      </dsp:txBody>
      <dsp:txXfrm>
        <a:off x="57572" y="74732"/>
        <a:ext cx="6217513" cy="1064216"/>
      </dsp:txXfrm>
    </dsp:sp>
    <dsp:sp modelId="{5A73B69D-0D82-4A09-950D-EB4A37839253}">
      <dsp:nvSpPr>
        <dsp:cNvPr id="0" name=""/>
        <dsp:cNvSpPr/>
      </dsp:nvSpPr>
      <dsp:spPr>
        <a:xfrm>
          <a:off x="0" y="1377960"/>
          <a:ext cx="6332657" cy="117936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Heb jij ervaring met palliatieve zorg?</a:t>
          </a:r>
          <a:endParaRPr lang="en-US" sz="3000" kern="1200" dirty="0"/>
        </a:p>
      </dsp:txBody>
      <dsp:txXfrm>
        <a:off x="57572" y="1435532"/>
        <a:ext cx="6217513" cy="1064216"/>
      </dsp:txXfrm>
    </dsp:sp>
    <dsp:sp modelId="{9F2297C6-1181-43DD-89F5-F2CDE269A672}">
      <dsp:nvSpPr>
        <dsp:cNvPr id="0" name=""/>
        <dsp:cNvSpPr/>
      </dsp:nvSpPr>
      <dsp:spPr>
        <a:xfrm>
          <a:off x="0" y="2738760"/>
          <a:ext cx="6332657" cy="117936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Wat wil jij leren?</a:t>
          </a:r>
          <a:endParaRPr lang="en-US" sz="3200" kern="1200" dirty="0"/>
        </a:p>
      </dsp:txBody>
      <dsp:txXfrm>
        <a:off x="57572" y="2796332"/>
        <a:ext cx="6217513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605D3-BCD8-4C83-A964-26FB2E86BD67}" type="datetimeFigureOut">
              <a:rPr lang="nl-NL" smtClean="0"/>
              <a:t>18-12-2025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1713B-403D-44C4-8439-A9A734680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9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1713B-403D-44C4-8439-A9A73468094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01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35473-C206-AEE5-32AD-F1F80F55E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5B932F-4ED4-E591-B15F-6E2EDC747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6884B0-6449-1D6B-3AF8-FED2D630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18-12-2025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8372A3-91CD-793B-77A6-BC4F7004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423" y="6356350"/>
            <a:ext cx="9658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973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35473-C206-AEE5-32AD-F1F80F55E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5B932F-4ED4-E591-B15F-6E2EDC747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6884B0-6449-1D6B-3AF8-FED2D630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18-12-2025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8372A3-91CD-793B-77A6-BC4F7004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423" y="6356350"/>
            <a:ext cx="9658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790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3B93D-9059-90E8-2AF1-DFEC8DC9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40"/>
            <a:ext cx="10515600" cy="1325563"/>
          </a:xfrm>
        </p:spPr>
        <p:txBody>
          <a:bodyPr/>
          <a:lstStyle>
            <a:lvl1pPr>
              <a:defRPr b="1">
                <a:solidFill>
                  <a:srgbClr val="66248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71A6D4-F2A0-5217-82E8-67AA2C5D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3537207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02444307-E57A-C89B-ACBD-19CF32C2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18-12-2025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3617AEC-6793-25CB-5550-EB67973E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56350"/>
            <a:ext cx="73110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721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A6EB9-BFD5-9F56-A300-2A4DDBDF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40"/>
            <a:ext cx="10515600" cy="1325563"/>
          </a:xfrm>
        </p:spPr>
        <p:txBody>
          <a:bodyPr/>
          <a:lstStyle>
            <a:lvl1pPr>
              <a:defRPr b="1">
                <a:solidFill>
                  <a:srgbClr val="66248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1711F1-7F7C-3500-80E1-27CB112A4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013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A33A43-E3F4-9C46-CAAF-7C013064E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0013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72B8061D-3377-1C8F-29D5-C02E38F8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18-12-2025</a:t>
            </a:fld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6651FDE5-1A46-DBA4-108B-FFAE46F8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56350"/>
            <a:ext cx="73110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783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A33A43-E3F4-9C46-CAAF-7C013064E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4790"/>
            <a:ext cx="5492578" cy="310154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72B8061D-3377-1C8F-29D5-C02E38F8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18-12-2025</a:t>
            </a:fld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6651FDE5-1A46-DBA4-108B-FFAE46F8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56350"/>
            <a:ext cx="73110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8FA3634-7EBE-F594-2443-126B982A49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84825" cy="6858000"/>
          </a:xfrm>
          <a:solidFill>
            <a:srgbClr val="662483">
              <a:alpha val="9804"/>
            </a:srgb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F4957AA-D630-7DA2-4F6A-0C6C695C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649330"/>
            <a:ext cx="5492578" cy="1525460"/>
          </a:xfrm>
        </p:spPr>
        <p:txBody>
          <a:bodyPr anchor="t"/>
          <a:lstStyle>
            <a:lvl1pPr>
              <a:defRPr b="1">
                <a:solidFill>
                  <a:srgbClr val="66248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600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A33A43-E3F4-9C46-CAAF-7C013064E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174790"/>
            <a:ext cx="5257800" cy="386766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72B8061D-3377-1C8F-29D5-C02E38F8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18-12-2025</a:t>
            </a:fld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6651FDE5-1A46-DBA4-108B-FFAE46F8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56350"/>
            <a:ext cx="73110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8FA3634-7EBE-F594-2443-126B982A49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4369" y="1"/>
            <a:ext cx="5667632" cy="6858000"/>
          </a:xfrm>
          <a:solidFill>
            <a:srgbClr val="662483">
              <a:alpha val="9804"/>
            </a:srgb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5475FF6-449F-FA2E-CEDD-E3CFB303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330"/>
            <a:ext cx="5492578" cy="1525460"/>
          </a:xfrm>
        </p:spPr>
        <p:txBody>
          <a:bodyPr anchor="t"/>
          <a:lstStyle>
            <a:lvl1pPr>
              <a:defRPr b="1">
                <a:solidFill>
                  <a:srgbClr val="66248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297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0263F-B9E4-D053-032C-A4BE3CA7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40"/>
            <a:ext cx="10515600" cy="1325563"/>
          </a:xfrm>
        </p:spPr>
        <p:txBody>
          <a:bodyPr/>
          <a:lstStyle>
            <a:lvl1pPr>
              <a:defRPr b="1">
                <a:solidFill>
                  <a:srgbClr val="662483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5A666167-AF01-8F61-0122-15447CB4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827" y="6356350"/>
            <a:ext cx="137365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05E20011-DED2-9444-9913-52EA67555B30}" type="datetimeFigureOut">
              <a:rPr lang="nl-NL" smtClean="0"/>
              <a:pPr/>
              <a:t>18-12-2025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3D8C6C6-6121-43A2-BCF4-4FC6C8AC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199" y="6356350"/>
            <a:ext cx="731109" cy="365125"/>
          </a:xfrm>
        </p:spPr>
        <p:txBody>
          <a:bodyPr/>
          <a:lstStyle>
            <a:lvl1pPr>
              <a:defRPr>
                <a:solidFill>
                  <a:srgbClr val="662483"/>
                </a:solidFill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7F586F89-2558-0E0F-420E-8565DD14E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6757" y="1628903"/>
            <a:ext cx="5371070" cy="3672146"/>
          </a:xfrm>
          <a:solidFill>
            <a:srgbClr val="662483">
              <a:alpha val="9804"/>
            </a:srgb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afbeelding 6">
            <a:extLst>
              <a:ext uri="{FF2B5EF4-FFF2-40B4-BE49-F238E27FC236}">
                <a16:creationId xmlns:a16="http://schemas.microsoft.com/office/drawing/2014/main" id="{28B58BF7-4FA0-7351-9EF1-8297665C4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6384" y="1628903"/>
            <a:ext cx="5371070" cy="3672146"/>
          </a:xfrm>
          <a:solidFill>
            <a:srgbClr val="662483">
              <a:alpha val="9804"/>
            </a:srgbClr>
          </a:solidFill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11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8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786949-8DEE-A621-B6D0-8A4DD742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FAFA73-B6ED-0535-5963-840F59CA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569E88-7C6F-C0BB-9C38-AB61D38C4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62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5E20011-DED2-9444-9913-52EA67555B30}" type="datetimeFigureOut">
              <a:rPr lang="nl-NL" smtClean="0"/>
              <a:pPr/>
              <a:t>18-12-2025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F7A922-9CFD-4248-5521-A00F4765E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62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E00A06-E627-EEC6-421F-157DC3008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62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9A1E176-A3D0-2141-AD66-ACB7B95BE8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57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1" r:id="rId5"/>
    <p:sldLayoutId id="2147483662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6248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6248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248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248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248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6248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verpalliatievezorg.nl/kiezenendelen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6PgxSq8AFE?feature=oembed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W6PgxSq8AFE?feature=oembed" TargetMode="External"/><Relationship Id="rId1" Type="http://schemas.openxmlformats.org/officeDocument/2006/relationships/video" Target="https://www.youtube.com/embed/uXQHU8ItdSM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XQHU8ItdSM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verpalliatievezorg.nl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3D6155-AE7B-A70F-EF9F-2BA6C6C2E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1463521"/>
          </a:xfrm>
        </p:spPr>
        <p:txBody>
          <a:bodyPr>
            <a:normAutofit/>
          </a:bodyPr>
          <a:lstStyle/>
          <a:p>
            <a:r>
              <a:rPr lang="nl-NL" sz="5400" dirty="0"/>
              <a:t>Basiscursus Palliatieve Zorg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70BE454F-DB1F-FD22-9E5E-F9572BB59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51" y="2854786"/>
            <a:ext cx="9829800" cy="1655762"/>
          </a:xfrm>
        </p:spPr>
        <p:txBody>
          <a:bodyPr>
            <a:normAutofit/>
          </a:bodyPr>
          <a:lstStyle/>
          <a:p>
            <a:pPr algn="ctr"/>
            <a:r>
              <a:rPr lang="nl-NL" sz="7200" dirty="0"/>
              <a:t>Welkom!</a:t>
            </a:r>
          </a:p>
        </p:txBody>
      </p:sp>
    </p:spTree>
    <p:extLst>
      <p:ext uri="{BB962C8B-B14F-4D97-AF65-F5344CB8AC3E}">
        <p14:creationId xmlns:p14="http://schemas.microsoft.com/office/powerpoint/2010/main" val="323672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1A8A3-4270-3D62-1B8D-1E9F522A2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32DA786-EF08-4C2F-CDBC-0E071957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 over palliatieve zorg?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9F84CF5-26B2-0FC1-E6CA-9DA175014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65774" cy="350013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Stelling 3</a:t>
            </a:r>
          </a:p>
          <a:p>
            <a:pPr marL="0" indent="0">
              <a:buNone/>
            </a:pPr>
            <a:endParaRPr lang="nl-NL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7030A0"/>
                </a:solidFill>
              </a:rPr>
              <a:t>Van morfine ga je sneller dood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668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405D4-A328-96FF-E8EC-4818F2155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B076F90-074F-C55F-71A0-47A6E9AE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 over palliatieve zorg?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7A06553-AD49-DF05-53FA-144113D14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65774" cy="350013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Stelling 4</a:t>
            </a:r>
          </a:p>
          <a:p>
            <a:pPr marL="0" indent="0">
              <a:buNone/>
            </a:pPr>
            <a:endParaRPr lang="nl-NL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7030A0"/>
                </a:solidFill>
              </a:rPr>
              <a:t>Euthanasie regel je met een levenstestament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842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B4CA8-E74A-0AF5-F5AE-EF03C4C5F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200E0-223A-8586-05C3-ED5CCBB1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Euthanasie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B2E575C-0455-08FF-76F9-3193C5E97BAA}"/>
              </a:ext>
            </a:extLst>
          </p:cNvPr>
          <p:cNvSpPr/>
          <p:nvPr/>
        </p:nvSpPr>
        <p:spPr>
          <a:xfrm>
            <a:off x="1001415" y="1493235"/>
            <a:ext cx="7561039" cy="5070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Een proces tussen de huisarts en de patiënt:</a:t>
            </a:r>
          </a:p>
          <a:p>
            <a:pPr>
              <a:lnSpc>
                <a:spcPct val="150000"/>
              </a:lnSpc>
            </a:pPr>
            <a:r>
              <a:rPr lang="nl-NL" sz="2400" i="1" dirty="0">
                <a:solidFill>
                  <a:srgbClr val="323157"/>
                </a:solidFill>
                <a:latin typeface="Minion W01"/>
              </a:rPr>
              <a:t>“ Die wil daarin een tijdje meelopen met de patiënt, begrijpen waarom de patiënt deze keuze maakt”</a:t>
            </a:r>
            <a:endParaRPr lang="nl-NL" sz="2400" dirty="0">
              <a:solidFill>
                <a:srgbClr val="323157"/>
              </a:solidFill>
              <a:latin typeface="Minion W01"/>
            </a:endParaRPr>
          </a:p>
          <a:p>
            <a:pPr>
              <a:lnSpc>
                <a:spcPct val="150000"/>
              </a:lnSpc>
            </a:pPr>
            <a:endParaRPr lang="nl-NL" sz="2400" dirty="0">
              <a:solidFill>
                <a:srgbClr val="323157"/>
              </a:solidFill>
              <a:latin typeface="Minion W01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323157"/>
                </a:solidFill>
                <a:latin typeface="Minion W01"/>
                <a:ea typeface="Nirmala UI Semilight" panose="020B0402040204020203" pitchFamily="34" charset="0"/>
                <a:cs typeface="Nirmala UI Semilight" panose="020B0402040204020203" pitchFamily="34" charset="0"/>
              </a:rPr>
              <a:t>Het recht op euthanasie bestaat niet. 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323157"/>
                </a:solidFill>
                <a:latin typeface="Minion W01"/>
                <a:ea typeface="Nirmala UI Semilight" panose="020B0402040204020203" pitchFamily="34" charset="0"/>
                <a:cs typeface="Nirmala UI Semilight" panose="020B0402040204020203" pitchFamily="34" charset="0"/>
              </a:rPr>
              <a:t>Het is niet vanzelfsprekend dat euthanasie desgevraagd wordt uitgevoerd. Een wilsverklaring legt de wens vast, is geen contract.</a:t>
            </a:r>
          </a:p>
          <a:p>
            <a:pPr>
              <a:lnSpc>
                <a:spcPct val="150000"/>
              </a:lnSpc>
            </a:pPr>
            <a:endParaRPr lang="nl-NL" sz="2700" dirty="0">
              <a:solidFill>
                <a:prstClr val="black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1D90D-186D-8A68-0D69-C325C37A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Euthanasie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4728C2F-A96C-3B49-FEC2-9295EB411D68}"/>
              </a:ext>
            </a:extLst>
          </p:cNvPr>
          <p:cNvSpPr/>
          <p:nvPr/>
        </p:nvSpPr>
        <p:spPr>
          <a:xfrm>
            <a:off x="919347" y="1360180"/>
            <a:ext cx="8754151" cy="437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700" b="1" dirty="0">
                <a:solidFill>
                  <a:schemeClr val="accent2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Wettelijke criteria</a:t>
            </a:r>
            <a:endParaRPr lang="nl-NL" sz="2700" b="1" u="sng" dirty="0">
              <a:solidFill>
                <a:schemeClr val="accent2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Vrijwillig en goed over nagedacht: eigen keuze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Weloverwogen: wilsbekwaam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Uitzichtloos lijden: onbehandelbare aandoening(en)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Ondraaglijk lijden: het is niet meer uit te houden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Geen andere oplossing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Tweede arts toetst: SCEN-arts</a:t>
            </a:r>
          </a:p>
        </p:txBody>
      </p:sp>
    </p:spTree>
    <p:extLst>
      <p:ext uri="{BB962C8B-B14F-4D97-AF65-F5344CB8AC3E}">
        <p14:creationId xmlns:p14="http://schemas.microsoft.com/office/powerpoint/2010/main" val="428246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88296-960F-6109-D84F-D2FF26774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04890CE-6F75-0941-8583-1A03C217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palliatieve sedatie?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B018C9C-ADB6-0548-1784-3613A9313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65774" cy="350013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Stelling 5</a:t>
            </a:r>
          </a:p>
          <a:p>
            <a:pPr marL="0" indent="0">
              <a:buNone/>
            </a:pPr>
            <a:endParaRPr lang="nl-NL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7030A0"/>
                </a:solidFill>
              </a:rPr>
              <a:t>Je kunt kiezen voor palliatieve sedatie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574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42F54-E05F-0EA6-1F8C-2107ECA2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Palliatieve sedatie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EF40B23-BF0C-5702-C918-6BF44B3FEB4D}"/>
              </a:ext>
            </a:extLst>
          </p:cNvPr>
          <p:cNvSpPr/>
          <p:nvPr/>
        </p:nvSpPr>
        <p:spPr>
          <a:xfrm>
            <a:off x="742367" y="1998265"/>
            <a:ext cx="10030407" cy="334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Bij klachten die niet op een andere manier te behandelen zijn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Wanneer het sterven nabij is </a:t>
            </a:r>
            <a:r>
              <a:rPr lang="nl-NL" sz="2400" b="1" dirty="0">
                <a:solidFill>
                  <a:schemeClr val="accent2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(+/- laatste 2 weken</a:t>
            </a:r>
            <a:r>
              <a:rPr lang="nl-NL" sz="24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Een </a:t>
            </a:r>
            <a:r>
              <a:rPr lang="nl-NL" sz="2400" b="1" dirty="0">
                <a:solidFill>
                  <a:schemeClr val="accent2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beslissing van de dokter </a:t>
            </a:r>
            <a:r>
              <a:rPr lang="nl-NL" sz="24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met toestemming van patient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Doel is meer comfort door verlagen van het bewustzijn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Dagdelen of de hele tijd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Is dus geen euthanasie, maar palliatieve zorg</a:t>
            </a:r>
          </a:p>
        </p:txBody>
      </p:sp>
    </p:spTree>
    <p:extLst>
      <p:ext uri="{BB962C8B-B14F-4D97-AF65-F5344CB8AC3E}">
        <p14:creationId xmlns:p14="http://schemas.microsoft.com/office/powerpoint/2010/main" val="96283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F207A7A-441B-8224-A192-A101F659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3600" y="5740580"/>
            <a:ext cx="9769938" cy="118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>
                <a:solidFill>
                  <a:srgbClr val="662483"/>
                </a:solidFill>
              </a:rPr>
              <a:t>Hoe weet je of iemand dat wel wil?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6BD049F-7BE7-7FF7-C67E-F9CB8FE7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354690"/>
            <a:ext cx="10181418" cy="1525460"/>
          </a:xfrm>
        </p:spPr>
        <p:txBody>
          <a:bodyPr/>
          <a:lstStyle/>
          <a:p>
            <a:r>
              <a:rPr lang="nl-NL" dirty="0"/>
              <a:t>Praten over het levenseinde</a:t>
            </a:r>
          </a:p>
        </p:txBody>
      </p:sp>
      <p:pic>
        <p:nvPicPr>
          <p:cNvPr id="20" name="Afbeelding 19" descr="Afbeelding met persoon, kleding, person, fles&#10;&#10;Door AI gegenereerde inhoud is mogelijk onjuist.">
            <a:extLst>
              <a:ext uri="{FF2B5EF4-FFF2-40B4-BE49-F238E27FC236}">
                <a16:creationId xmlns:a16="http://schemas.microsoft.com/office/drawing/2014/main" id="{C73FC3F6-D89F-3913-6A5D-86A858974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420"/>
            <a:ext cx="121920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4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1A567C-B7EB-4D49-9830-C58789F1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22" y="303890"/>
            <a:ext cx="5492578" cy="1525460"/>
          </a:xfrm>
        </p:spPr>
        <p:txBody>
          <a:bodyPr/>
          <a:lstStyle/>
          <a:p>
            <a:r>
              <a:rPr lang="nl-NL" dirty="0"/>
              <a:t>Een gesprek starten</a:t>
            </a:r>
          </a:p>
        </p:txBody>
      </p:sp>
      <p:pic>
        <p:nvPicPr>
          <p:cNvPr id="2" name="Afbeelding 1">
            <a:hlinkClick r:id="rId2"/>
            <a:extLst>
              <a:ext uri="{FF2B5EF4-FFF2-40B4-BE49-F238E27FC236}">
                <a16:creationId xmlns:a16="http://schemas.microsoft.com/office/drawing/2014/main" id="{F0F95819-5A5B-34C6-ED4E-BFD027599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81" y="1066620"/>
            <a:ext cx="6408975" cy="5395428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A1D8B432-151C-3203-79E7-47CD85435D5A}"/>
              </a:ext>
            </a:extLst>
          </p:cNvPr>
          <p:cNvSpPr txBox="1">
            <a:spLocks/>
          </p:cNvSpPr>
          <p:nvPr/>
        </p:nvSpPr>
        <p:spPr>
          <a:xfrm>
            <a:off x="7503160" y="2350580"/>
            <a:ext cx="3764280" cy="21299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662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 dirty="0"/>
              <a:t>Kiezen en delen</a:t>
            </a:r>
          </a:p>
          <a:p>
            <a:endParaRPr lang="nl-NL" dirty="0"/>
          </a:p>
          <a:p>
            <a:endParaRPr lang="nl-NL" dirty="0"/>
          </a:p>
          <a:p>
            <a:endParaRPr lang="nl-NL" sz="1800" b="0" dirty="0"/>
          </a:p>
          <a:p>
            <a:endParaRPr lang="nl-NL" sz="1800" b="0" dirty="0"/>
          </a:p>
          <a:p>
            <a:endParaRPr lang="nl-NL" sz="1800" b="0" dirty="0"/>
          </a:p>
          <a:p>
            <a:r>
              <a:rPr lang="nl-NL" sz="1800" b="0" dirty="0"/>
              <a:t>Klik op de afbeelding</a:t>
            </a:r>
          </a:p>
        </p:txBody>
      </p:sp>
    </p:spTree>
    <p:extLst>
      <p:ext uri="{BB962C8B-B14F-4D97-AF65-F5344CB8AC3E}">
        <p14:creationId xmlns:p14="http://schemas.microsoft.com/office/powerpoint/2010/main" val="3805451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E312B8-F737-6EC6-770E-555CF1CC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Verschillen in omgaan met ziekte en overlijden</a:t>
            </a:r>
          </a:p>
        </p:txBody>
      </p:sp>
      <p:pic>
        <p:nvPicPr>
          <p:cNvPr id="14" name="Afbeelding 13" descr="Afbeelding met diagram, lijn, Perceel, schermopname&#10;&#10;Door AI gegenereerde inhoud is mogelijk onjuist.">
            <a:extLst>
              <a:ext uri="{FF2B5EF4-FFF2-40B4-BE49-F238E27FC236}">
                <a16:creationId xmlns:a16="http://schemas.microsoft.com/office/drawing/2014/main" id="{A55B81BE-698D-D34D-03F7-80C903B19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78" y="1838961"/>
            <a:ext cx="6550362" cy="35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06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D01DC-19C9-078A-323F-96EBEAB81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9802CAD-4638-CF91-37D2-55DD7B25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 en vooruitblik op dagdeel 2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43EC65C-5049-910D-939C-57509552B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28903"/>
            <a:ext cx="5181600" cy="35001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De stervensfase</a:t>
            </a:r>
          </a:p>
          <a:p>
            <a:r>
              <a:rPr lang="nl-NL" dirty="0"/>
              <a:t>Het normale sterven</a:t>
            </a:r>
          </a:p>
          <a:p>
            <a:r>
              <a:rPr lang="nl-NL" dirty="0"/>
              <a:t>Zorg voor de stervende en naaste</a:t>
            </a:r>
          </a:p>
          <a:p>
            <a:r>
              <a:rPr lang="nl-NL" dirty="0"/>
              <a:t>Dilemma’s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Nazorg en rouw</a:t>
            </a:r>
          </a:p>
          <a:p>
            <a:r>
              <a:rPr lang="nl-NL" dirty="0"/>
              <a:t>Zorg na overlijden</a:t>
            </a:r>
          </a:p>
          <a:p>
            <a:r>
              <a:rPr lang="nl-NL" dirty="0"/>
              <a:t>Rouwtaken en ondersteunen</a:t>
            </a:r>
          </a:p>
          <a:p>
            <a:r>
              <a:rPr lang="nl-NL" dirty="0"/>
              <a:t>Zorgen voor jezelf en elkaar</a:t>
            </a:r>
          </a:p>
          <a:p>
            <a:endParaRPr lang="nl-NL" sz="2000" dirty="0"/>
          </a:p>
        </p:txBody>
      </p:sp>
      <p:pic>
        <p:nvPicPr>
          <p:cNvPr id="2" name="Onlinemedia 6" title="Manu Keirse over omgaan met mensen in rouw">
            <a:hlinkClick r:id="" action="ppaction://media"/>
            <a:extLst>
              <a:ext uri="{FF2B5EF4-FFF2-40B4-BE49-F238E27FC236}">
                <a16:creationId xmlns:a16="http://schemas.microsoft.com/office/drawing/2014/main" id="{53738837-C333-47ED-7DAE-2390BC08B2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83680" y="1732309"/>
            <a:ext cx="3814684" cy="21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9FFCE7B-93F4-3ADC-4BDA-FA3CBD2C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C1E5779-44A5-3AE0-D756-9833B29187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Dagdeel 1</a:t>
            </a:r>
          </a:p>
          <a:p>
            <a:r>
              <a:rPr lang="nl-NL" sz="2000" dirty="0"/>
              <a:t>Wat is palliatieve zorg</a:t>
            </a:r>
          </a:p>
          <a:p>
            <a:r>
              <a:rPr lang="nl-NL" sz="2000" dirty="0"/>
              <a:t>Communicatie met patiënten en naasten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Voorbereiding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847C2B-DFCC-574E-4BB8-FFEFC60389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Dagdeel 2</a:t>
            </a:r>
          </a:p>
          <a:p>
            <a:r>
              <a:rPr lang="nl-NL" sz="2000" dirty="0"/>
              <a:t>De stervensfase</a:t>
            </a:r>
          </a:p>
          <a:p>
            <a:r>
              <a:rPr lang="nl-NL" sz="2000" dirty="0"/>
              <a:t>Nazorg en rouw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Voorbereiding</a:t>
            </a:r>
          </a:p>
        </p:txBody>
      </p:sp>
      <p:pic>
        <p:nvPicPr>
          <p:cNvPr id="7" name="Onlinemedia 5" title="Wat is palliatieve zorg?">
            <a:hlinkClick r:id="" action="ppaction://media"/>
            <a:extLst>
              <a:ext uri="{FF2B5EF4-FFF2-40B4-BE49-F238E27FC236}">
                <a16:creationId xmlns:a16="http://schemas.microsoft.com/office/drawing/2014/main" id="{2DF6376B-0019-7737-3440-8384E0BCB5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7585" y="3984508"/>
            <a:ext cx="3203354" cy="1808480"/>
          </a:xfrm>
          <a:prstGeom prst="rect">
            <a:avLst/>
          </a:prstGeom>
        </p:spPr>
      </p:pic>
      <p:pic>
        <p:nvPicPr>
          <p:cNvPr id="2" name="Onlinemedia 6" title="Manu Keirse over omgaan met mensen in rouw">
            <a:hlinkClick r:id="" action="ppaction://media"/>
            <a:extLst>
              <a:ext uri="{FF2B5EF4-FFF2-40B4-BE49-F238E27FC236}">
                <a16:creationId xmlns:a16="http://schemas.microsoft.com/office/drawing/2014/main" id="{907EB4F1-1BB8-82A5-E172-BD9D98108C7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295619" y="3984508"/>
            <a:ext cx="3203354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CCEAF-AB19-E382-1274-3DD53D74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0A9CDB-827C-FF98-5F22-B4BF3B21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54" y="303340"/>
            <a:ext cx="10026445" cy="1325563"/>
          </a:xfrm>
        </p:spPr>
        <p:txBody>
          <a:bodyPr/>
          <a:lstStyle/>
          <a:p>
            <a:r>
              <a:rPr lang="nl-NL" dirty="0"/>
              <a:t>Dagdeel 1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4AC3AD6-5907-338F-B3C1-FC56F6E6C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9032" y="1825625"/>
            <a:ext cx="6420464" cy="3500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Wat is palliatieve zorg</a:t>
            </a:r>
          </a:p>
          <a:p>
            <a:r>
              <a:rPr lang="nl-NL" dirty="0"/>
              <a:t>Fasen van palliatieve zorg</a:t>
            </a:r>
          </a:p>
          <a:p>
            <a:r>
              <a:rPr lang="nl-NL" dirty="0"/>
              <a:t>Vier domeinen</a:t>
            </a:r>
          </a:p>
          <a:p>
            <a:r>
              <a:rPr lang="nl-NL" dirty="0"/>
              <a:t>Misverstanden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Communicatie met patiënten en naasten</a:t>
            </a:r>
          </a:p>
          <a:p>
            <a:r>
              <a:rPr lang="nl-NL" dirty="0"/>
              <a:t>Iedereen is anders</a:t>
            </a:r>
          </a:p>
          <a:p>
            <a:r>
              <a:rPr lang="nl-NL" dirty="0"/>
              <a:t>Behoefte signaleren</a:t>
            </a:r>
          </a:p>
          <a:p>
            <a:r>
              <a:rPr lang="nl-NL" dirty="0"/>
              <a:t>Een gesprek starten</a:t>
            </a:r>
          </a:p>
          <a:p>
            <a:endParaRPr lang="nl-NL" dirty="0"/>
          </a:p>
          <a:p>
            <a:pPr marL="0" indent="0">
              <a:buNone/>
            </a:pP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Onlinemedia 5" title="Wat is palliatieve zorg?">
            <a:hlinkClick r:id="" action="ppaction://media"/>
            <a:extLst>
              <a:ext uri="{FF2B5EF4-FFF2-40B4-BE49-F238E27FC236}">
                <a16:creationId xmlns:a16="http://schemas.microsoft.com/office/drawing/2014/main" id="{8434CA19-7171-8E1B-DC84-3D52000169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35031" y="1767213"/>
            <a:ext cx="3203354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386585-696E-FB65-EBC9-848E4DEF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Even voorstellen</a:t>
            </a:r>
          </a:p>
        </p:txBody>
      </p:sp>
      <p:sp>
        <p:nvSpPr>
          <p:cNvPr id="29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Tijdelijke aanduiding voor inhoud 4">
            <a:extLst>
              <a:ext uri="{FF2B5EF4-FFF2-40B4-BE49-F238E27FC236}">
                <a16:creationId xmlns:a16="http://schemas.microsoft.com/office/drawing/2014/main" id="{B3CED9EE-C6FE-278B-DF77-810A9E0DD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581567"/>
              </p:ext>
            </p:extLst>
          </p:nvPr>
        </p:nvGraphicFramePr>
        <p:xfrm>
          <a:off x="5370153" y="1526033"/>
          <a:ext cx="6332658" cy="393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Afbeelding 7" descr="Afbeelding met tekst, Graphics, grafische vormgeving, Lettertype&#10;&#10;Door AI gegenereerde inhoud is mogelijk onjuist.">
            <a:extLst>
              <a:ext uri="{FF2B5EF4-FFF2-40B4-BE49-F238E27FC236}">
                <a16:creationId xmlns:a16="http://schemas.microsoft.com/office/drawing/2014/main" id="{CAAC2999-DCDB-E24E-93D5-991AB184F9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4942" y="6000448"/>
            <a:ext cx="2050939" cy="66584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0D556023-92B0-C509-7988-CBA63BD47D1C}"/>
              </a:ext>
            </a:extLst>
          </p:cNvPr>
          <p:cNvSpPr/>
          <p:nvPr/>
        </p:nvSpPr>
        <p:spPr>
          <a:xfrm>
            <a:off x="8996516" y="521110"/>
            <a:ext cx="2546462" cy="100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4C2A293-A76E-EC70-9F44-BC92A642689C}"/>
              </a:ext>
            </a:extLst>
          </p:cNvPr>
          <p:cNvSpPr/>
          <p:nvPr/>
        </p:nvSpPr>
        <p:spPr>
          <a:xfrm>
            <a:off x="11778574" y="1430174"/>
            <a:ext cx="413426" cy="100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81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DE791-C0F4-A2D7-B2AE-ED3EC51F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9188340-088F-7686-405A-1A61AED0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palliatieve zorg?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826B793-204A-3A23-F781-90E319CA7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65774" cy="350013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Stelling 1</a:t>
            </a:r>
          </a:p>
          <a:p>
            <a:pPr marL="0" indent="0">
              <a:buNone/>
            </a:pPr>
            <a:endParaRPr lang="nl-NL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7030A0"/>
                </a:solidFill>
              </a:rPr>
              <a:t>Palliatieve zorg = Terminale zorg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463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1F0E6-55A3-3BAB-75AB-B1BF8316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palliatieve zorg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3154F41-5234-6D71-4BDE-FBBFC84706B9}"/>
              </a:ext>
            </a:extLst>
          </p:cNvPr>
          <p:cNvSpPr/>
          <p:nvPr/>
        </p:nvSpPr>
        <p:spPr>
          <a:xfrm>
            <a:off x="974106" y="1735297"/>
            <a:ext cx="5269378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nl-NL" sz="2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iet </a:t>
            </a:r>
            <a:r>
              <a:rPr lang="nl-NL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meer genezen, maar VERZACHTEN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 mensen met een levensbedreigende ziekte of langzame achteruitgang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Gericht op kwaliteit van leven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Vier domeinen</a:t>
            </a:r>
          </a:p>
          <a:p>
            <a:pPr>
              <a:lnSpc>
                <a:spcPct val="150000"/>
              </a:lnSpc>
            </a:pPr>
            <a:endParaRPr lang="nl-NL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Meer informatie op https://overpalliatievezorg.nl/</a:t>
            </a:r>
            <a:r>
              <a:rPr lang="nl-N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75FF06-89F2-D124-5B81-8C0062B4A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30" y="1304529"/>
            <a:ext cx="4388186" cy="42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C86D1-2518-9671-2264-6BBAE81EE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B57DF5D-A056-C99D-3BD2-0F44119A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fasen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F3EDC1D-7082-3D8D-4239-CB612873E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65774" cy="3500137"/>
          </a:xfrm>
        </p:spPr>
        <p:txBody>
          <a:bodyPr/>
          <a:lstStyle/>
          <a:p>
            <a:pPr marL="0" indent="0">
              <a:buNone/>
            </a:pPr>
            <a:endParaRPr lang="nl-NL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771C067D-B19B-0C1D-AD11-5D4B8B20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13" y="1317692"/>
            <a:ext cx="10065774" cy="363870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E9B2971-094D-EC10-2507-995BD4823083}"/>
              </a:ext>
            </a:extLst>
          </p:cNvPr>
          <p:cNvSpPr txBox="1"/>
          <p:nvPr/>
        </p:nvSpPr>
        <p:spPr>
          <a:xfrm rot="16200000">
            <a:off x="2021840" y="2929374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Markeren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EC864EC-0A27-BBF5-8B7A-01DEF6C5733C}"/>
              </a:ext>
            </a:extLst>
          </p:cNvPr>
          <p:cNvSpPr txBox="1"/>
          <p:nvPr/>
        </p:nvSpPr>
        <p:spPr>
          <a:xfrm>
            <a:off x="3022600" y="4925327"/>
            <a:ext cx="179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Palliatieve fase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2007CC1-A8D8-F36D-ABB9-CACD864EB8E9}"/>
              </a:ext>
            </a:extLst>
          </p:cNvPr>
          <p:cNvSpPr txBox="1"/>
          <p:nvPr/>
        </p:nvSpPr>
        <p:spPr>
          <a:xfrm>
            <a:off x="7000240" y="4925327"/>
            <a:ext cx="179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Terminale fase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B4BC4BF-53D8-FD17-1636-F366BC83DC43}"/>
              </a:ext>
            </a:extLst>
          </p:cNvPr>
          <p:cNvSpPr txBox="1"/>
          <p:nvPr/>
        </p:nvSpPr>
        <p:spPr>
          <a:xfrm>
            <a:off x="8647758" y="4925327"/>
            <a:ext cx="179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Stervensfase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26BCA70-C8C3-32E1-138F-6CF2578E7552}"/>
              </a:ext>
            </a:extLst>
          </p:cNvPr>
          <p:cNvSpPr txBox="1"/>
          <p:nvPr/>
        </p:nvSpPr>
        <p:spPr>
          <a:xfrm>
            <a:off x="10081260" y="4939184"/>
            <a:ext cx="179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Nazorg</a:t>
            </a:r>
          </a:p>
        </p:txBody>
      </p:sp>
    </p:spTree>
    <p:extLst>
      <p:ext uri="{BB962C8B-B14F-4D97-AF65-F5344CB8AC3E}">
        <p14:creationId xmlns:p14="http://schemas.microsoft.com/office/powerpoint/2010/main" val="207355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AC273-A5C2-A68A-5EA3-BDE4F328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Elke patient is anders</a:t>
            </a:r>
          </a:p>
        </p:txBody>
      </p:sp>
      <p:pic>
        <p:nvPicPr>
          <p:cNvPr id="6" name="Tijdelijke aanduiding voor inhoud 5" descr="Afbeelding met tekst, schermopname, diagram, ontwerp&#10;&#10;Door AI gegenereerde inhoud is mogelijk onjuist.">
            <a:extLst>
              <a:ext uri="{FF2B5EF4-FFF2-40B4-BE49-F238E27FC236}">
                <a16:creationId xmlns:a16="http://schemas.microsoft.com/office/drawing/2014/main" id="{E902B052-08EA-E7B5-AAC7-6AA4B33CCF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298025"/>
            <a:ext cx="9470156" cy="4261949"/>
          </a:xfrm>
        </p:spPr>
      </p:pic>
    </p:spTree>
    <p:extLst>
      <p:ext uri="{BB962C8B-B14F-4D97-AF65-F5344CB8AC3E}">
        <p14:creationId xmlns:p14="http://schemas.microsoft.com/office/powerpoint/2010/main" val="48101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72E44-A968-B596-E6AB-FF84A4E78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E1C1415-B120-5F3F-AEC0-73A5EF56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Ideeën over palliatieve zorg?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6E721F5-7FD9-B9A0-DA9F-083CF2C91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65774" cy="350013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Stelling 2</a:t>
            </a:r>
          </a:p>
          <a:p>
            <a:pPr marL="0" indent="0">
              <a:buNone/>
            </a:pPr>
            <a:endParaRPr lang="nl-NL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7030A0"/>
                </a:solidFill>
              </a:rPr>
              <a:t>Een patient met een reutelende ademhaling stikt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24048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5beeb80b-9c88-4f36-a286-79b0112ebe89">
      <Terms xmlns="http://schemas.microsoft.com/office/infopath/2007/PartnerControls"/>
    </lcf76f155ced4ddcb4097134ff3c332f>
    <_ip_UnifiedCompliancePolicyProperties xmlns="http://schemas.microsoft.com/sharepoint/v3" xsi:nil="true"/>
    <TaxCatchAll xmlns="671575af-a2a8-4668-812e-64231d64082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3EBDBDEF1EF347927632742FD8D17B" ma:contentTypeVersion="21" ma:contentTypeDescription="Een nieuw document maken." ma:contentTypeScope="" ma:versionID="efae529d2b6b63b65dd82b0b944d2677">
  <xsd:schema xmlns:xsd="http://www.w3.org/2001/XMLSchema" xmlns:xs="http://www.w3.org/2001/XMLSchema" xmlns:p="http://schemas.microsoft.com/office/2006/metadata/properties" xmlns:ns1="http://schemas.microsoft.com/sharepoint/v3" xmlns:ns2="671575af-a2a8-4668-812e-64231d64082d" xmlns:ns3="5beeb80b-9c88-4f36-a286-79b0112ebe89" targetNamespace="http://schemas.microsoft.com/office/2006/metadata/properties" ma:root="true" ma:fieldsID="29baa40a127c40f7809dd1077f506747" ns1:_="" ns2:_="" ns3:_="">
    <xsd:import namespace="http://schemas.microsoft.com/sharepoint/v3"/>
    <xsd:import namespace="671575af-a2a8-4668-812e-64231d64082d"/>
    <xsd:import namespace="5beeb80b-9c88-4f36-a286-79b0112ebe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575af-a2a8-4668-812e-64231d6408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f42730d1-d96f-4c7a-8de7-539d6fdb0777}" ma:internalName="TaxCatchAll" ma:showField="CatchAllData" ma:web="671575af-a2a8-4668-812e-64231d6408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eb80b-9c88-4f36-a286-79b0112ebe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faa9b152-5da5-4d52-bd6e-eaa22e0294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05E07F-09B3-49EC-9C10-F5EBA8CCD82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beeb80b-9c88-4f36-a286-79b0112ebe89"/>
    <ds:schemaRef ds:uri="671575af-a2a8-4668-812e-64231d64082d"/>
  </ds:schemaRefs>
</ds:datastoreItem>
</file>

<file path=customXml/itemProps2.xml><?xml version="1.0" encoding="utf-8"?>
<ds:datastoreItem xmlns:ds="http://schemas.openxmlformats.org/officeDocument/2006/customXml" ds:itemID="{C1086407-CBAD-45D0-93D5-4778FBF82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71575af-a2a8-4668-812e-64231d64082d"/>
    <ds:schemaRef ds:uri="5beeb80b-9c88-4f36-a286-79b0112ebe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D8DB81-BC63-4A17-81BF-7D475F8540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401</Words>
  <Application>Microsoft Office PowerPoint</Application>
  <PresentationFormat>Breedbeeld</PresentationFormat>
  <Paragraphs>105</Paragraphs>
  <Slides>19</Slides>
  <Notes>1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Minion W01</vt:lpstr>
      <vt:lpstr>Nirmala UI Semilight</vt:lpstr>
      <vt:lpstr>Tahoma</vt:lpstr>
      <vt:lpstr>Kantoorthema</vt:lpstr>
      <vt:lpstr>Basiscursus Palliatieve Zorg</vt:lpstr>
      <vt:lpstr>Wat gaan we doen?</vt:lpstr>
      <vt:lpstr>Dagdeel 1</vt:lpstr>
      <vt:lpstr>Even voorstellen</vt:lpstr>
      <vt:lpstr>Wat is palliatieve zorg?</vt:lpstr>
      <vt:lpstr>Wat is palliatieve zorg</vt:lpstr>
      <vt:lpstr>Verschillende fasen</vt:lpstr>
      <vt:lpstr>Elke patient is anders</vt:lpstr>
      <vt:lpstr>Ideeën over palliatieve zorg?</vt:lpstr>
      <vt:lpstr>Ideeën over palliatieve zorg?</vt:lpstr>
      <vt:lpstr>Ideeën over palliatieve zorg?</vt:lpstr>
      <vt:lpstr>Euthanasie</vt:lpstr>
      <vt:lpstr>Euthanasie</vt:lpstr>
      <vt:lpstr>Wat is palliatieve sedatie?</vt:lpstr>
      <vt:lpstr>Palliatieve sedatie</vt:lpstr>
      <vt:lpstr>Praten over het levenseinde</vt:lpstr>
      <vt:lpstr>Een gesprek starten</vt:lpstr>
      <vt:lpstr>Verschillen in omgaan met ziekte en overlijden</vt:lpstr>
      <vt:lpstr>Afsluiting en vooruitblik op dagdeel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Ontwerp van de Buren</dc:creator>
  <cp:lastModifiedBy>Mirjam  Heinsbroek</cp:lastModifiedBy>
  <cp:revision>5</cp:revision>
  <dcterms:created xsi:type="dcterms:W3CDTF">2024-12-09T20:27:27Z</dcterms:created>
  <dcterms:modified xsi:type="dcterms:W3CDTF">2025-12-18T09:03:51Z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0x010100B33EBDBDEF1EF347927632742FD8D17B</vt:lpwstr>
  </property>
</Properties>
</file>